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7"/>
  </p:notesMasterIdLst>
  <p:handoutMasterIdLst>
    <p:handoutMasterId r:id="rId18"/>
  </p:handoutMasterIdLst>
  <p:sldIdLst>
    <p:sldId id="654" r:id="rId2"/>
    <p:sldId id="709" r:id="rId3"/>
    <p:sldId id="738" r:id="rId4"/>
    <p:sldId id="742" r:id="rId5"/>
    <p:sldId id="721" r:id="rId6"/>
    <p:sldId id="722" r:id="rId7"/>
    <p:sldId id="723" r:id="rId8"/>
    <p:sldId id="724" r:id="rId9"/>
    <p:sldId id="740" r:id="rId10"/>
    <p:sldId id="725" r:id="rId11"/>
    <p:sldId id="726" r:id="rId12"/>
    <p:sldId id="727" r:id="rId13"/>
    <p:sldId id="728" r:id="rId14"/>
    <p:sldId id="729" r:id="rId15"/>
    <p:sldId id="741" r:id="rId16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FF00"/>
    <a:srgbClr val="33CC33"/>
    <a:srgbClr val="FF3300"/>
    <a:srgbClr val="3333CC"/>
    <a:srgbClr val="99FF99"/>
    <a:srgbClr val="808080"/>
    <a:srgbClr val="66FF6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2" autoAdjust="0"/>
    <p:restoredTop sz="94521" autoAdjust="0"/>
  </p:normalViewPr>
  <p:slideViewPr>
    <p:cSldViewPr>
      <p:cViewPr varScale="1">
        <p:scale>
          <a:sx n="68" d="100"/>
          <a:sy n="68" d="100"/>
        </p:scale>
        <p:origin x="1446" y="24"/>
      </p:cViewPr>
      <p:guideLst>
        <p:guide orient="horz" pos="754"/>
        <p:guide pos="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6" Type="http://schemas.openxmlformats.org/officeDocument/2006/relationships/image" Target="../media/image85.emf"/><Relationship Id="rId11" Type="http://schemas.openxmlformats.org/officeDocument/2006/relationships/image" Target="../media/image90.wmf"/><Relationship Id="rId5" Type="http://schemas.openxmlformats.org/officeDocument/2006/relationships/image" Target="../media/image84.emf"/><Relationship Id="rId10" Type="http://schemas.openxmlformats.org/officeDocument/2006/relationships/image" Target="../media/image89.wmf"/><Relationship Id="rId4" Type="http://schemas.openxmlformats.org/officeDocument/2006/relationships/image" Target="../media/image83.wmf"/><Relationship Id="rId9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w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wmf"/><Relationship Id="rId5" Type="http://schemas.openxmlformats.org/officeDocument/2006/relationships/image" Target="../media/image26.e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emf"/><Relationship Id="rId7" Type="http://schemas.openxmlformats.org/officeDocument/2006/relationships/image" Target="../media/image44.w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8.wmf"/><Relationship Id="rId3" Type="http://schemas.openxmlformats.org/officeDocument/2006/relationships/image" Target="../media/image49.emf"/><Relationship Id="rId7" Type="http://schemas.openxmlformats.org/officeDocument/2006/relationships/image" Target="../media/image53.wmf"/><Relationship Id="rId12" Type="http://schemas.openxmlformats.org/officeDocument/2006/relationships/image" Target="../media/image57.wmf"/><Relationship Id="rId17" Type="http://schemas.openxmlformats.org/officeDocument/2006/relationships/image" Target="../media/image62.wmf"/><Relationship Id="rId2" Type="http://schemas.openxmlformats.org/officeDocument/2006/relationships/image" Target="../media/image48.emf"/><Relationship Id="rId16" Type="http://schemas.openxmlformats.org/officeDocument/2006/relationships/image" Target="../media/image61.w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11" Type="http://schemas.openxmlformats.org/officeDocument/2006/relationships/image" Target="../media/image56.wmf"/><Relationship Id="rId5" Type="http://schemas.openxmlformats.org/officeDocument/2006/relationships/image" Target="../media/image51.emf"/><Relationship Id="rId15" Type="http://schemas.openxmlformats.org/officeDocument/2006/relationships/image" Target="../media/image60.wmf"/><Relationship Id="rId10" Type="http://schemas.openxmlformats.org/officeDocument/2006/relationships/image" Target="../media/image46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Relationship Id="rId14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7DC32CDA-394D-4B51-A4FB-209E4DDEF2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359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765F2A39-8034-453E-BD1C-DE408300C1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639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电场能量从本质上来说，也是电荷的电势能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256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电场能量从本质上来说，也是电荷的电势能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584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70156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15891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1893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4131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443020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2558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9870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3109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309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2612612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652166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Jiang, 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Xi’an </a:t>
            </a:r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University, 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2022</a:t>
            </a:r>
            <a:endParaRPr lang="en-US" altLang="zh-CN" sz="1400" b="1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70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78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5.e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emf"/><Relationship Id="rId20" Type="http://schemas.openxmlformats.org/officeDocument/2006/relationships/image" Target="../media/image79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74.e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71.e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84.emf"/><Relationship Id="rId17" Type="http://schemas.openxmlformats.org/officeDocument/2006/relationships/oleObject" Target="../embeddings/oleObject84.bin"/><Relationship Id="rId25" Type="http://schemas.openxmlformats.org/officeDocument/2006/relationships/image" Target="../media/image9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e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1.emf"/><Relationship Id="rId11" Type="http://schemas.openxmlformats.org/officeDocument/2006/relationships/oleObject" Target="../embeddings/oleObject81.bin"/><Relationship Id="rId24" Type="http://schemas.openxmlformats.org/officeDocument/2006/relationships/oleObject" Target="../embeddings/oleObject88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image" Target="../media/image89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80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5.emf"/><Relationship Id="rId22" Type="http://schemas.openxmlformats.org/officeDocument/2006/relationships/oleObject" Target="../embeddings/oleObject8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9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3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9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7.emf"/><Relationship Id="rId1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25.w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e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2.e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5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wmf"/><Relationship Id="rId20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4.wmf"/><Relationship Id="rId26" Type="http://schemas.openxmlformats.org/officeDocument/2006/relationships/image" Target="../media/image57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34" Type="http://schemas.openxmlformats.org/officeDocument/2006/relationships/image" Target="../media/image61.w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1.e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3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20" Type="http://schemas.openxmlformats.org/officeDocument/2006/relationships/image" Target="../media/image55.wmf"/><Relationship Id="rId29" Type="http://schemas.openxmlformats.org/officeDocument/2006/relationships/oleObject" Target="../embeddings/oleObject5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56.wmf"/><Relationship Id="rId32" Type="http://schemas.openxmlformats.org/officeDocument/2006/relationships/image" Target="../media/image60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28" Type="http://schemas.openxmlformats.org/officeDocument/2006/relationships/image" Target="../media/image58.wmf"/><Relationship Id="rId36" Type="http://schemas.openxmlformats.org/officeDocument/2006/relationships/image" Target="../media/image62.wmf"/><Relationship Id="rId10" Type="http://schemas.openxmlformats.org/officeDocument/2006/relationships/image" Target="../media/image50.wmf"/><Relationship Id="rId19" Type="http://schemas.openxmlformats.org/officeDocument/2006/relationships/oleObject" Target="../embeddings/oleObject51.bin"/><Relationship Id="rId31" Type="http://schemas.openxmlformats.org/officeDocument/2006/relationships/oleObject" Target="../embeddings/oleObject57.bin"/><Relationship Id="rId4" Type="http://schemas.openxmlformats.org/officeDocument/2006/relationships/image" Target="../media/image47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2.emf"/><Relationship Id="rId22" Type="http://schemas.openxmlformats.org/officeDocument/2006/relationships/image" Target="../media/image46.wmf"/><Relationship Id="rId27" Type="http://schemas.openxmlformats.org/officeDocument/2006/relationships/oleObject" Target="../embeddings/oleObject55.bin"/><Relationship Id="rId30" Type="http://schemas.openxmlformats.org/officeDocument/2006/relationships/image" Target="../media/image59.wmf"/><Relationship Id="rId35" Type="http://schemas.openxmlformats.org/officeDocument/2006/relationships/oleObject" Target="../embeddings/oleObject59.bin"/><Relationship Id="rId8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1072908332541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4624"/>
            <a:ext cx="9217024" cy="691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827583" y="189564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434802" y="3894223"/>
            <a:ext cx="67056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University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Chenwei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 Jiang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05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17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2022 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1488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Text Box 2"/>
          <p:cNvSpPr txBox="1">
            <a:spLocks noChangeArrowheads="1"/>
          </p:cNvSpPr>
          <p:nvPr/>
        </p:nvSpPr>
        <p:spPr bwMode="auto">
          <a:xfrm>
            <a:off x="3351716" y="257274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b="1" dirty="0">
                <a:solidFill>
                  <a:srgbClr val="00FFFF"/>
                </a:solidFill>
                <a:latin typeface="+mn-lt"/>
                <a:ea typeface="+mn-ea"/>
              </a:rPr>
              <a:t>本章小结</a:t>
            </a:r>
          </a:p>
        </p:txBody>
      </p:sp>
      <p:sp>
        <p:nvSpPr>
          <p:cNvPr id="629763" name="Text Box 3"/>
          <p:cNvSpPr txBox="1">
            <a:spLocks noChangeArrowheads="1"/>
          </p:cNvSpPr>
          <p:nvPr/>
        </p:nvSpPr>
        <p:spPr bwMode="auto">
          <a:xfrm>
            <a:off x="533400" y="1052811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库仑定律</a:t>
            </a:r>
          </a:p>
        </p:txBody>
      </p:sp>
      <p:sp>
        <p:nvSpPr>
          <p:cNvPr id="629764" name="AutoShape 4"/>
          <p:cNvSpPr>
            <a:spLocks noChangeArrowheads="1"/>
          </p:cNvSpPr>
          <p:nvPr/>
        </p:nvSpPr>
        <p:spPr bwMode="auto">
          <a:xfrm>
            <a:off x="2153816" y="1129011"/>
            <a:ext cx="653678" cy="30847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29765" name="Text Box 5"/>
          <p:cNvSpPr txBox="1">
            <a:spLocks noChangeArrowheads="1"/>
          </p:cNvSpPr>
          <p:nvPr/>
        </p:nvSpPr>
        <p:spPr bwMode="auto">
          <a:xfrm>
            <a:off x="1600200" y="1700511"/>
            <a:ext cx="80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电场</a:t>
            </a:r>
          </a:p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强度</a:t>
            </a:r>
          </a:p>
        </p:txBody>
      </p:sp>
      <p:grpSp>
        <p:nvGrpSpPr>
          <p:cNvPr id="629766" name="Group 6"/>
          <p:cNvGrpSpPr>
            <a:grpSpLocks/>
          </p:cNvGrpSpPr>
          <p:nvPr/>
        </p:nvGrpSpPr>
        <p:grpSpPr bwMode="auto">
          <a:xfrm>
            <a:off x="1066800" y="1557636"/>
            <a:ext cx="457200" cy="609600"/>
            <a:chOff x="480" y="528"/>
            <a:chExt cx="432" cy="1104"/>
          </a:xfrm>
        </p:grpSpPr>
        <p:sp>
          <p:nvSpPr>
            <p:cNvPr id="34841" name="Line 7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42" name="Line 8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29769" name="Text Box 9"/>
          <p:cNvSpPr txBox="1">
            <a:spLocks noChangeArrowheads="1"/>
          </p:cNvSpPr>
          <p:nvPr/>
        </p:nvSpPr>
        <p:spPr bwMode="auto">
          <a:xfrm>
            <a:off x="2842269" y="1052811"/>
            <a:ext cx="6122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库仑定律的直接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运用（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带电体间静电力计算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）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6297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410258"/>
              </p:ext>
            </p:extLst>
          </p:nvPr>
        </p:nvGraphicFramePr>
        <p:xfrm>
          <a:off x="2438400" y="1700511"/>
          <a:ext cx="18986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0" name="Equation" r:id="rId3" imgW="780965" imgH="342900" progId="Equation.3">
                  <p:embed/>
                </p:oleObj>
              </mc:Choice>
              <mc:Fallback>
                <p:oleObj name="Equation" r:id="rId3" imgW="780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00511"/>
                        <a:ext cx="18986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317389"/>
              </p:ext>
            </p:extLst>
          </p:nvPr>
        </p:nvGraphicFramePr>
        <p:xfrm>
          <a:off x="5791200" y="1629073"/>
          <a:ext cx="13954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1" name="Equation" r:id="rId5" imgW="552365" imgH="180941" progId="Equation.3">
                  <p:embed/>
                </p:oleObj>
              </mc:Choice>
              <mc:Fallback>
                <p:oleObj name="Equation" r:id="rId5" imgW="552365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629073"/>
                        <a:ext cx="13954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93506"/>
              </p:ext>
            </p:extLst>
          </p:nvPr>
        </p:nvGraphicFramePr>
        <p:xfrm>
          <a:off x="5834063" y="2578398"/>
          <a:ext cx="21224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2" name="Equation" r:id="rId7" imgW="876469" imgH="342900" progId="Equation.3">
                  <p:embed/>
                </p:oleObj>
              </mc:Choice>
              <mc:Fallback>
                <p:oleObj name="Equation" r:id="rId7" imgW="8764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2578398"/>
                        <a:ext cx="212248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73" name="Text Box 13"/>
          <p:cNvSpPr txBox="1">
            <a:spLocks noChangeArrowheads="1"/>
          </p:cNvSpPr>
          <p:nvPr/>
        </p:nvSpPr>
        <p:spPr bwMode="auto">
          <a:xfrm>
            <a:off x="1447800" y="3187998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常用的几个电场强度</a:t>
            </a:r>
          </a:p>
        </p:txBody>
      </p:sp>
      <p:graphicFrame>
        <p:nvGraphicFramePr>
          <p:cNvPr id="6297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277431"/>
              </p:ext>
            </p:extLst>
          </p:nvPr>
        </p:nvGraphicFramePr>
        <p:xfrm>
          <a:off x="899592" y="4254798"/>
          <a:ext cx="12001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3" name="Equation" r:id="rId9" imgW="457200" imgH="342900" progId="Equation.3">
                  <p:embed/>
                </p:oleObj>
              </mc:Choice>
              <mc:Fallback>
                <p:oleObj name="Equation" r:id="rId9" imgW="4572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54798"/>
                        <a:ext cx="12001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518682"/>
              </p:ext>
            </p:extLst>
          </p:nvPr>
        </p:nvGraphicFramePr>
        <p:xfrm>
          <a:off x="1299369" y="3502573"/>
          <a:ext cx="15081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4" name="Equation" r:id="rId11" imgW="600117" imgH="342900" progId="Equation.3">
                  <p:embed/>
                </p:oleObj>
              </mc:Choice>
              <mc:Fallback>
                <p:oleObj name="Equation" r:id="rId11" imgW="600117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369" y="3502573"/>
                        <a:ext cx="15081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315388"/>
              </p:ext>
            </p:extLst>
          </p:nvPr>
        </p:nvGraphicFramePr>
        <p:xfrm>
          <a:off x="4105141" y="4181689"/>
          <a:ext cx="30448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5" name="Equation" r:id="rId13" imgW="1295400" imgH="342900" progId="Equation.3">
                  <p:embed/>
                </p:oleObj>
              </mc:Choice>
              <mc:Fallback>
                <p:oleObj name="Equation" r:id="rId13" imgW="12954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141" y="4181689"/>
                        <a:ext cx="30448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9777" name="Group 17"/>
          <p:cNvGrpSpPr>
            <a:grpSpLocks/>
          </p:cNvGrpSpPr>
          <p:nvPr/>
        </p:nvGrpSpPr>
        <p:grpSpPr bwMode="auto">
          <a:xfrm>
            <a:off x="838200" y="2352973"/>
            <a:ext cx="457200" cy="3182938"/>
            <a:chOff x="480" y="528"/>
            <a:chExt cx="432" cy="1104"/>
          </a:xfrm>
        </p:grpSpPr>
        <p:sp>
          <p:nvSpPr>
            <p:cNvPr id="34839" name="Line 18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40" name="Line 19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29780" name="Line 20"/>
          <p:cNvSpPr>
            <a:spLocks noChangeShapeType="1"/>
          </p:cNvSpPr>
          <p:nvPr/>
        </p:nvSpPr>
        <p:spPr bwMode="auto">
          <a:xfrm>
            <a:off x="838200" y="2349798"/>
            <a:ext cx="76200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629781" name="Text Box 21"/>
          <p:cNvSpPr txBox="1">
            <a:spLocks noChangeArrowheads="1"/>
          </p:cNvSpPr>
          <p:nvPr/>
        </p:nvSpPr>
        <p:spPr bwMode="auto">
          <a:xfrm>
            <a:off x="1447800" y="5276056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电通量、高斯定理</a:t>
            </a:r>
          </a:p>
        </p:txBody>
      </p:sp>
      <p:sp>
        <p:nvSpPr>
          <p:cNvPr id="629782" name="AutoShape 22"/>
          <p:cNvSpPr>
            <a:spLocks/>
          </p:cNvSpPr>
          <p:nvPr/>
        </p:nvSpPr>
        <p:spPr bwMode="auto">
          <a:xfrm>
            <a:off x="5029200" y="1700511"/>
            <a:ext cx="533400" cy="1524000"/>
          </a:xfrm>
          <a:prstGeom prst="leftBrace">
            <a:avLst>
              <a:gd name="adj1" fmla="val 23810"/>
              <a:gd name="adj2" fmla="val 36148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2978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653300"/>
              </p:ext>
            </p:extLst>
          </p:nvPr>
        </p:nvGraphicFramePr>
        <p:xfrm>
          <a:off x="1828800" y="5948661"/>
          <a:ext cx="173196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6" name="Equation" r:id="rId15" imgW="704765" imgH="209414" progId="Equation.3">
                  <p:embed/>
                </p:oleObj>
              </mc:Choice>
              <mc:Fallback>
                <p:oleObj name="Equation" r:id="rId15" imgW="704765" imgH="2094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948661"/>
                        <a:ext cx="173196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84" name="AutoShape 24"/>
          <p:cNvSpPr>
            <a:spLocks noChangeArrowheads="1"/>
          </p:cNvSpPr>
          <p:nvPr/>
        </p:nvSpPr>
        <p:spPr bwMode="auto">
          <a:xfrm>
            <a:off x="3616325" y="5996286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2978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184049"/>
              </p:ext>
            </p:extLst>
          </p:nvPr>
        </p:nvGraphicFramePr>
        <p:xfrm>
          <a:off x="4430422" y="5757827"/>
          <a:ext cx="39385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37" name="Equation" r:id="rId17" imgW="1704848" imgH="342900" progId="Equation.3">
                  <p:embed/>
                </p:oleObj>
              </mc:Choice>
              <mc:Fallback>
                <p:oleObj name="Equation" r:id="rId17" imgW="1704848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422" y="5757827"/>
                        <a:ext cx="393858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86" name="Text Box 26"/>
          <p:cNvSpPr txBox="1">
            <a:spLocks noChangeArrowheads="1"/>
          </p:cNvSpPr>
          <p:nvPr/>
        </p:nvSpPr>
        <p:spPr bwMode="auto">
          <a:xfrm>
            <a:off x="4191000" y="5301208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（静电场的有源性）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2628900" y="3740448"/>
            <a:ext cx="3924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（无限长均匀带电直导线）</a:t>
            </a:r>
            <a:endParaRPr lang="zh-CN" altLang="en-US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038375" y="4327823"/>
            <a:ext cx="2213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（无限大均匀带电平面）</a:t>
            </a:r>
            <a:endParaRPr lang="zh-CN" altLang="en-US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82880" y="4100632"/>
            <a:ext cx="1749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（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均匀带电细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圆环轴线上电场</a:t>
            </a:r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）</a:t>
            </a:r>
            <a:endParaRPr lang="zh-CN" altLang="en-US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21476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62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2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2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6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2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0" dur="300"/>
                                        <p:tgtEl>
                                          <p:spTgt spid="62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62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2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5" dur="500"/>
                                        <p:tgtEl>
                                          <p:spTgt spid="62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0" dur="500"/>
                                        <p:tgtEl>
                                          <p:spTgt spid="62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9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9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9" dur="500"/>
                                        <p:tgtEl>
                                          <p:spTgt spid="62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300"/>
                                        <p:tgtEl>
                                          <p:spTgt spid="62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2" grpId="0" autoUpdateAnimBg="0"/>
      <p:bldP spid="629763" grpId="0" autoUpdateAnimBg="0"/>
      <p:bldP spid="629764" grpId="0" animBg="1"/>
      <p:bldP spid="629765" grpId="0" autoUpdateAnimBg="0"/>
      <p:bldP spid="629769" grpId="0" autoUpdateAnimBg="0"/>
      <p:bldP spid="629773" grpId="0" autoUpdateAnimBg="0"/>
      <p:bldP spid="629780" grpId="0" animBg="1"/>
      <p:bldP spid="629781" grpId="0" autoUpdateAnimBg="0"/>
      <p:bldP spid="629782" grpId="0" animBg="1"/>
      <p:bldP spid="629784" grpId="0" animBg="1"/>
      <p:bldP spid="629786" grpId="0" autoUpdateAnimBg="0"/>
      <p:bldP spid="27" grpId="0" autoUpdateAnimBg="0"/>
      <p:bldP spid="28" grpId="0" autoUpdateAnimBg="0"/>
      <p:bldP spid="2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541293"/>
              </p:ext>
            </p:extLst>
          </p:nvPr>
        </p:nvGraphicFramePr>
        <p:xfrm>
          <a:off x="681038" y="435843"/>
          <a:ext cx="3619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1" name="Equation" r:id="rId3" imgW="76200" imgH="114198" progId="Equation.3">
                  <p:embed/>
                </p:oleObj>
              </mc:Choice>
              <mc:Fallback>
                <p:oleObj name="Equation" r:id="rId3" imgW="76200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435843"/>
                        <a:ext cx="3619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787" name="AutoShape 3"/>
          <p:cNvSpPr>
            <a:spLocks noChangeArrowheads="1"/>
          </p:cNvSpPr>
          <p:nvPr/>
        </p:nvSpPr>
        <p:spPr bwMode="auto">
          <a:xfrm>
            <a:off x="1230313" y="546968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307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562178"/>
              </p:ext>
            </p:extLst>
          </p:nvPr>
        </p:nvGraphicFramePr>
        <p:xfrm>
          <a:off x="1912938" y="332656"/>
          <a:ext cx="201136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2" name="Equation" r:id="rId5" imgW="828717" imgH="247684" progId="Equation.3">
                  <p:embed/>
                </p:oleObj>
              </mc:Choice>
              <mc:Fallback>
                <p:oleObj name="Equation" r:id="rId5" imgW="828717" imgH="2476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332656"/>
                        <a:ext cx="2011362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789" name="AutoShape 5"/>
          <p:cNvSpPr>
            <a:spLocks noChangeArrowheads="1"/>
          </p:cNvSpPr>
          <p:nvPr/>
        </p:nvSpPr>
        <p:spPr bwMode="auto">
          <a:xfrm>
            <a:off x="4278313" y="546968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307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722973"/>
              </p:ext>
            </p:extLst>
          </p:nvPr>
        </p:nvGraphicFramePr>
        <p:xfrm>
          <a:off x="5237163" y="372343"/>
          <a:ext cx="19272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3" name="Equation" r:id="rId7" imgW="790448" imgH="247684" progId="Equation.3">
                  <p:embed/>
                </p:oleObj>
              </mc:Choice>
              <mc:Fallback>
                <p:oleObj name="Equation" r:id="rId7" imgW="790448" imgH="2476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372343"/>
                        <a:ext cx="192722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0791" name="Group 7"/>
          <p:cNvGrpSpPr>
            <a:grpSpLocks/>
          </p:cNvGrpSpPr>
          <p:nvPr/>
        </p:nvGrpSpPr>
        <p:grpSpPr bwMode="auto">
          <a:xfrm>
            <a:off x="1687513" y="1232768"/>
            <a:ext cx="457200" cy="457200"/>
            <a:chOff x="480" y="528"/>
            <a:chExt cx="432" cy="1104"/>
          </a:xfrm>
        </p:grpSpPr>
        <p:sp>
          <p:nvSpPr>
            <p:cNvPr id="35875" name="Line 8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6" name="Line 9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30794" name="Text Box 10"/>
          <p:cNvSpPr txBox="1">
            <a:spLocks noChangeArrowheads="1"/>
          </p:cNvSpPr>
          <p:nvPr/>
        </p:nvSpPr>
        <p:spPr bwMode="auto">
          <a:xfrm>
            <a:off x="2297113" y="1313731"/>
            <a:ext cx="5111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已知电荷分布求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电势（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电势叠加原理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）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63079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146318"/>
              </p:ext>
            </p:extLst>
          </p:nvPr>
        </p:nvGraphicFramePr>
        <p:xfrm>
          <a:off x="2373313" y="1963018"/>
          <a:ext cx="18716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4" name="Equation" r:id="rId9" imgW="762000" imgH="342900" progId="Equation.3">
                  <p:embed/>
                </p:oleObj>
              </mc:Choice>
              <mc:Fallback>
                <p:oleObj name="Equation" r:id="rId9" imgW="7620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1963018"/>
                        <a:ext cx="187166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796" name="Text Box 12"/>
          <p:cNvSpPr txBox="1">
            <a:spLocks noChangeArrowheads="1"/>
          </p:cNvSpPr>
          <p:nvPr/>
        </p:nvSpPr>
        <p:spPr bwMode="auto">
          <a:xfrm>
            <a:off x="2373313" y="3233018"/>
            <a:ext cx="414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已知场强分布求电势</a:t>
            </a:r>
          </a:p>
        </p:txBody>
      </p:sp>
      <p:grpSp>
        <p:nvGrpSpPr>
          <p:cNvPr id="630797" name="Group 13"/>
          <p:cNvGrpSpPr>
            <a:grpSpLocks/>
          </p:cNvGrpSpPr>
          <p:nvPr/>
        </p:nvGrpSpPr>
        <p:grpSpPr bwMode="auto">
          <a:xfrm>
            <a:off x="1839913" y="1232768"/>
            <a:ext cx="457200" cy="2286000"/>
            <a:chOff x="480" y="528"/>
            <a:chExt cx="432" cy="1104"/>
          </a:xfrm>
        </p:grpSpPr>
        <p:sp>
          <p:nvSpPr>
            <p:cNvPr id="35873" name="Line 14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4" name="Line 15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6308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054834"/>
              </p:ext>
            </p:extLst>
          </p:nvPr>
        </p:nvGraphicFramePr>
        <p:xfrm>
          <a:off x="4859338" y="1963018"/>
          <a:ext cx="17875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5" name="Equation" r:id="rId11" imgW="724069" imgH="342900" progId="Equation.3">
                  <p:embed/>
                </p:oleObj>
              </mc:Choice>
              <mc:Fallback>
                <p:oleObj name="Equation" r:id="rId11" imgW="7240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63018"/>
                        <a:ext cx="17875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01" name="Text Box 17"/>
          <p:cNvSpPr txBox="1">
            <a:spLocks noChangeArrowheads="1"/>
          </p:cNvSpPr>
          <p:nvPr/>
        </p:nvSpPr>
        <p:spPr bwMode="auto">
          <a:xfrm>
            <a:off x="7707313" y="1156568"/>
            <a:ext cx="114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电荷有限分布，电势零点取在无限远处</a:t>
            </a:r>
          </a:p>
        </p:txBody>
      </p:sp>
      <p:grpSp>
        <p:nvGrpSpPr>
          <p:cNvPr id="630802" name="Group 18"/>
          <p:cNvGrpSpPr>
            <a:grpSpLocks/>
          </p:cNvGrpSpPr>
          <p:nvPr/>
        </p:nvGrpSpPr>
        <p:grpSpPr bwMode="auto">
          <a:xfrm>
            <a:off x="946150" y="1232768"/>
            <a:ext cx="457200" cy="2895600"/>
            <a:chOff x="480" y="528"/>
            <a:chExt cx="432" cy="1104"/>
          </a:xfrm>
        </p:grpSpPr>
        <p:sp>
          <p:nvSpPr>
            <p:cNvPr id="35871" name="Line 19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2" name="Line 20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6308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765879"/>
              </p:ext>
            </p:extLst>
          </p:nvPr>
        </p:nvGraphicFramePr>
        <p:xfrm>
          <a:off x="1674813" y="3877543"/>
          <a:ext cx="13128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6" name="Equation" r:id="rId13" imgW="514435" imgH="133486" progId="Equation.3">
                  <p:embed/>
                </p:oleObj>
              </mc:Choice>
              <mc:Fallback>
                <p:oleObj name="Equation" r:id="rId13" imgW="514435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3877543"/>
                        <a:ext cx="131286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06" name="Text Box 22"/>
          <p:cNvSpPr txBox="1">
            <a:spLocks noChangeArrowheads="1"/>
          </p:cNvSpPr>
          <p:nvPr/>
        </p:nvSpPr>
        <p:spPr bwMode="auto">
          <a:xfrm>
            <a:off x="544513" y="450936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导体的静电感应</a:t>
            </a:r>
          </a:p>
        </p:txBody>
      </p:sp>
      <p:sp>
        <p:nvSpPr>
          <p:cNvPr id="630807" name="Text Box 23"/>
          <p:cNvSpPr txBox="1">
            <a:spLocks noChangeArrowheads="1"/>
          </p:cNvSpPr>
          <p:nvPr/>
        </p:nvSpPr>
        <p:spPr bwMode="auto">
          <a:xfrm>
            <a:off x="849313" y="5042768"/>
            <a:ext cx="451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导体的场强分布特征</a:t>
            </a:r>
          </a:p>
        </p:txBody>
      </p:sp>
      <p:graphicFrame>
        <p:nvGraphicFramePr>
          <p:cNvPr id="63080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583496"/>
              </p:ext>
            </p:extLst>
          </p:nvPr>
        </p:nvGraphicFramePr>
        <p:xfrm>
          <a:off x="3821113" y="3841031"/>
          <a:ext cx="15367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7" name="Equation" r:id="rId15" imgW="609600" imgH="209414" progId="Equation.3">
                  <p:embed/>
                </p:oleObj>
              </mc:Choice>
              <mc:Fallback>
                <p:oleObj name="Equation" r:id="rId15" imgW="609600" imgH="2094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3" y="3841031"/>
                        <a:ext cx="15367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09" name="Text Box 25"/>
          <p:cNvSpPr txBox="1">
            <a:spLocks noChangeArrowheads="1"/>
          </p:cNvSpPr>
          <p:nvPr/>
        </p:nvSpPr>
        <p:spPr bwMode="auto">
          <a:xfrm>
            <a:off x="5508625" y="3834681"/>
            <a:ext cx="309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（静电场</a:t>
            </a:r>
            <a:r>
              <a:rPr lang="zh-CN" altLang="en-US" b="1" dirty="0" smtClean="0">
                <a:solidFill>
                  <a:srgbClr val="FFFF00"/>
                </a:solidFill>
                <a:latin typeface="+mn-lt"/>
                <a:ea typeface="+mn-ea"/>
              </a:rPr>
              <a:t>的无旋性、  </a:t>
            </a:r>
            <a:endParaRPr lang="en-US" altLang="zh-CN" b="1" dirty="0" smtClean="0">
              <a:solidFill>
                <a:srgbClr val="FFFF00"/>
              </a:solidFill>
              <a:latin typeface="+mn-lt"/>
              <a:ea typeface="+mn-ea"/>
            </a:endParaRPr>
          </a:p>
          <a:p>
            <a:pPr algn="l" eaLnBrk="1" hangingPunct="1"/>
            <a:r>
              <a:rPr lang="en-US" altLang="zh-CN" b="1" dirty="0">
                <a:solidFill>
                  <a:srgbClr val="FFFF00"/>
                </a:solidFill>
                <a:latin typeface="+mn-lt"/>
                <a:ea typeface="+mn-ea"/>
              </a:rPr>
              <a:t> </a:t>
            </a:r>
            <a:r>
              <a:rPr lang="en-US" altLang="zh-CN" b="1" dirty="0" smtClean="0">
                <a:solidFill>
                  <a:srgbClr val="FFFF00"/>
                </a:solidFill>
                <a:latin typeface="+mn-lt"/>
                <a:ea typeface="+mn-ea"/>
              </a:rPr>
              <a:t>   </a:t>
            </a:r>
            <a:r>
              <a:rPr lang="zh-CN" altLang="en-US" b="1" dirty="0" smtClean="0">
                <a:solidFill>
                  <a:srgbClr val="FFFF00"/>
                </a:solidFill>
                <a:latin typeface="+mn-lt"/>
                <a:ea typeface="+mn-ea"/>
              </a:rPr>
              <a:t>保守</a:t>
            </a:r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性）</a:t>
            </a:r>
          </a:p>
        </p:txBody>
      </p:sp>
      <p:graphicFrame>
        <p:nvGraphicFramePr>
          <p:cNvPr id="6308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740656"/>
              </p:ext>
            </p:extLst>
          </p:nvPr>
        </p:nvGraphicFramePr>
        <p:xfrm>
          <a:off x="3744913" y="4966568"/>
          <a:ext cx="22891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8" name="Equation" r:id="rId17" imgW="952669" imgH="180941" progId="Equation.3">
                  <p:embed/>
                </p:oleObj>
              </mc:Choice>
              <mc:Fallback>
                <p:oleObj name="Equation" r:id="rId17" imgW="952669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3" y="4966568"/>
                        <a:ext cx="22891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12" name="Text Box 28"/>
          <p:cNvSpPr txBox="1">
            <a:spLocks noChangeArrowheads="1"/>
          </p:cNvSpPr>
          <p:nvPr/>
        </p:nvSpPr>
        <p:spPr bwMode="auto">
          <a:xfrm>
            <a:off x="849313" y="5563468"/>
            <a:ext cx="429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导体的电荷分布特征</a:t>
            </a:r>
          </a:p>
        </p:txBody>
      </p:sp>
      <p:sp>
        <p:nvSpPr>
          <p:cNvPr id="630813" name="Text Box 29"/>
          <p:cNvSpPr txBox="1">
            <a:spLocks noChangeArrowheads="1"/>
          </p:cNvSpPr>
          <p:nvPr/>
        </p:nvSpPr>
        <p:spPr bwMode="auto">
          <a:xfrm>
            <a:off x="849313" y="6114331"/>
            <a:ext cx="5522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导体的电势分布特征</a:t>
            </a:r>
          </a:p>
        </p:txBody>
      </p:sp>
      <p:sp>
        <p:nvSpPr>
          <p:cNvPr id="630814" name="AutoShape 30"/>
          <p:cNvSpPr>
            <a:spLocks/>
          </p:cNvSpPr>
          <p:nvPr/>
        </p:nvSpPr>
        <p:spPr bwMode="auto">
          <a:xfrm>
            <a:off x="544513" y="5058643"/>
            <a:ext cx="304800" cy="1447800"/>
          </a:xfrm>
          <a:prstGeom prst="leftBrace">
            <a:avLst>
              <a:gd name="adj1" fmla="val 39583"/>
              <a:gd name="adj2" fmla="val 50000"/>
            </a:avLst>
          </a:prstGeom>
          <a:noFill/>
          <a:ln w="349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0815" name="Line 31"/>
          <p:cNvSpPr>
            <a:spLocks noChangeShapeType="1"/>
          </p:cNvSpPr>
          <p:nvPr/>
        </p:nvSpPr>
        <p:spPr bwMode="auto">
          <a:xfrm>
            <a:off x="3897312" y="6451748"/>
            <a:ext cx="2372617" cy="1588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630816" name="Text Box 32"/>
          <p:cNvSpPr txBox="1">
            <a:spLocks noChangeArrowheads="1"/>
          </p:cNvSpPr>
          <p:nvPr/>
        </p:nvSpPr>
        <p:spPr bwMode="auto">
          <a:xfrm>
            <a:off x="6269930" y="6165131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求解感应电荷分布</a:t>
            </a:r>
          </a:p>
        </p:txBody>
      </p:sp>
      <p:sp>
        <p:nvSpPr>
          <p:cNvPr id="630817" name="Text Box 33"/>
          <p:cNvSpPr txBox="1">
            <a:spLocks noChangeArrowheads="1"/>
          </p:cNvSpPr>
          <p:nvPr/>
        </p:nvSpPr>
        <p:spPr bwMode="auto">
          <a:xfrm>
            <a:off x="3821113" y="5609506"/>
            <a:ext cx="3587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（表面、与曲率相关等）</a:t>
            </a:r>
          </a:p>
        </p:txBody>
      </p:sp>
      <p:grpSp>
        <p:nvGrpSpPr>
          <p:cNvPr id="630818" name="Group 34"/>
          <p:cNvGrpSpPr>
            <a:grpSpLocks/>
          </p:cNvGrpSpPr>
          <p:nvPr/>
        </p:nvGrpSpPr>
        <p:grpSpPr bwMode="auto">
          <a:xfrm>
            <a:off x="3135313" y="3764831"/>
            <a:ext cx="457200" cy="457200"/>
            <a:chOff x="480" y="528"/>
            <a:chExt cx="432" cy="1104"/>
          </a:xfrm>
        </p:grpSpPr>
        <p:sp>
          <p:nvSpPr>
            <p:cNvPr id="35869" name="Line 35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0" name="Line 36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37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49490"/>
              </p:ext>
            </p:extLst>
          </p:nvPr>
        </p:nvGraphicFramePr>
        <p:xfrm>
          <a:off x="6453981" y="4814168"/>
          <a:ext cx="14208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39" name="Equation" r:id="rId19" imgW="1371600" imgH="866741" progId="Equation.3">
                  <p:embed/>
                </p:oleObj>
              </mc:Choice>
              <mc:Fallback>
                <p:oleObj name="Equation" r:id="rId19" imgW="1371600" imgH="86674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3981" y="4814168"/>
                        <a:ext cx="14208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3876130" y="5991671"/>
            <a:ext cx="2505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  <a:latin typeface="+mn-lt"/>
                <a:ea typeface="+mn-ea"/>
              </a:rPr>
              <a:t>等势体，等势面</a:t>
            </a:r>
            <a:endParaRPr lang="zh-CN" altLang="en-US" b="1" dirty="0">
              <a:solidFill>
                <a:srgbClr val="FFC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3252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0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0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63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0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0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300"/>
                                        <p:tgtEl>
                                          <p:spTgt spid="63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0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0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30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630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63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300"/>
                                        <p:tgtEl>
                                          <p:spTgt spid="630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1" dur="500"/>
                                        <p:tgtEl>
                                          <p:spTgt spid="63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3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3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63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300"/>
                                        <p:tgtEl>
                                          <p:spTgt spid="630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300" fill="hold"/>
                                        <p:tgtEl>
                                          <p:spTgt spid="630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300" fill="hold"/>
                                        <p:tgtEl>
                                          <p:spTgt spid="630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630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7" dur="300"/>
                                        <p:tgtEl>
                                          <p:spTgt spid="630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0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0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630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630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300"/>
                                        <p:tgtEl>
                                          <p:spTgt spid="630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300" fill="hold"/>
                                        <p:tgtEl>
                                          <p:spTgt spid="630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 fill="hold"/>
                                        <p:tgtEl>
                                          <p:spTgt spid="630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0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30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300"/>
                                        <p:tgtEl>
                                          <p:spTgt spid="630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787" grpId="0" animBg="1"/>
      <p:bldP spid="630789" grpId="0" animBg="1"/>
      <p:bldP spid="630794" grpId="0" autoUpdateAnimBg="0"/>
      <p:bldP spid="630796" grpId="0" autoUpdateAnimBg="0"/>
      <p:bldP spid="630801" grpId="0" autoUpdateAnimBg="0"/>
      <p:bldP spid="630806" grpId="0" autoUpdateAnimBg="0"/>
      <p:bldP spid="630807" grpId="0" autoUpdateAnimBg="0"/>
      <p:bldP spid="630809" grpId="0" autoUpdateAnimBg="0"/>
      <p:bldP spid="630812" grpId="0" autoUpdateAnimBg="0"/>
      <p:bldP spid="630813" grpId="0" autoUpdateAnimBg="0"/>
      <p:bldP spid="630814" grpId="0" animBg="1"/>
      <p:bldP spid="630815" grpId="0" animBg="1"/>
      <p:bldP spid="630816" grpId="0" autoUpdateAnimBg="0"/>
      <p:bldP spid="630817" grpId="0" autoUpdateAnimBg="0"/>
      <p:bldP spid="3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Text Box 2"/>
          <p:cNvSpPr txBox="1">
            <a:spLocks noChangeArrowheads="1"/>
          </p:cNvSpPr>
          <p:nvPr/>
        </p:nvSpPr>
        <p:spPr bwMode="auto">
          <a:xfrm>
            <a:off x="104775" y="332656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电容与电容器</a:t>
            </a:r>
          </a:p>
        </p:txBody>
      </p:sp>
      <p:graphicFrame>
        <p:nvGraphicFramePr>
          <p:cNvPr id="6318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357741"/>
              </p:ext>
            </p:extLst>
          </p:nvPr>
        </p:nvGraphicFramePr>
        <p:xfrm>
          <a:off x="1147763" y="861294"/>
          <a:ext cx="1479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9" name="Equation" r:id="rId3" imgW="590635" imgH="114198" progId="Equation.3">
                  <p:embed/>
                </p:oleObj>
              </mc:Choice>
              <mc:Fallback>
                <p:oleObj name="Equation" r:id="rId3" imgW="590635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861294"/>
                        <a:ext cx="14795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1812" name="AutoShape 4"/>
          <p:cNvSpPr>
            <a:spLocks noChangeArrowheads="1"/>
          </p:cNvSpPr>
          <p:nvPr/>
        </p:nvSpPr>
        <p:spPr bwMode="auto">
          <a:xfrm>
            <a:off x="2847975" y="934319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1813" name="Text Box 5"/>
          <p:cNvSpPr txBox="1">
            <a:spLocks noChangeArrowheads="1"/>
          </p:cNvSpPr>
          <p:nvPr/>
        </p:nvSpPr>
        <p:spPr bwMode="auto">
          <a:xfrm>
            <a:off x="3762375" y="764456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三个典型电容器的电容</a:t>
            </a:r>
          </a:p>
        </p:txBody>
      </p:sp>
      <p:grpSp>
        <p:nvGrpSpPr>
          <p:cNvPr id="631814" name="Group 6"/>
          <p:cNvGrpSpPr>
            <a:grpSpLocks/>
          </p:cNvGrpSpPr>
          <p:nvPr/>
        </p:nvGrpSpPr>
        <p:grpSpPr bwMode="auto">
          <a:xfrm>
            <a:off x="638175" y="886694"/>
            <a:ext cx="457200" cy="838200"/>
            <a:chOff x="480" y="528"/>
            <a:chExt cx="432" cy="1104"/>
          </a:xfrm>
        </p:grpSpPr>
        <p:sp>
          <p:nvSpPr>
            <p:cNvPr id="36900" name="Line 7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901" name="Line 8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31817" name="Text Box 9"/>
          <p:cNvSpPr txBox="1">
            <a:spLocks noChangeArrowheads="1"/>
          </p:cNvSpPr>
          <p:nvPr/>
        </p:nvSpPr>
        <p:spPr bwMode="auto">
          <a:xfrm>
            <a:off x="1171575" y="1437556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电容器的储能</a:t>
            </a:r>
          </a:p>
        </p:txBody>
      </p:sp>
      <p:graphicFrame>
        <p:nvGraphicFramePr>
          <p:cNvPr id="6318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291567"/>
              </p:ext>
            </p:extLst>
          </p:nvPr>
        </p:nvGraphicFramePr>
        <p:xfrm>
          <a:off x="6962775" y="573956"/>
          <a:ext cx="14795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0" name="Equation" r:id="rId5" imgW="590635" imgH="304936" progId="Equation.3">
                  <p:embed/>
                </p:oleObj>
              </mc:Choice>
              <mc:Fallback>
                <p:oleObj name="Equation" r:id="rId5" imgW="590635" imgH="304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775" y="573956"/>
                        <a:ext cx="14795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335510"/>
              </p:ext>
            </p:extLst>
          </p:nvPr>
        </p:nvGraphicFramePr>
        <p:xfrm>
          <a:off x="3594099" y="1181069"/>
          <a:ext cx="382587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1" name="Equation" r:id="rId7" imgW="1657435" imgH="333409" progId="Equation.3">
                  <p:embed/>
                </p:oleObj>
              </mc:Choice>
              <mc:Fallback>
                <p:oleObj name="Equation" r:id="rId7" imgW="1657435" imgH="3334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099" y="1181069"/>
                        <a:ext cx="3825875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1820" name="Text Box 12"/>
          <p:cNvSpPr txBox="1">
            <a:spLocks noChangeArrowheads="1"/>
          </p:cNvSpPr>
          <p:nvPr/>
        </p:nvSpPr>
        <p:spPr bwMode="auto">
          <a:xfrm>
            <a:off x="104775" y="2695551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静电场的能量</a:t>
            </a:r>
          </a:p>
        </p:txBody>
      </p:sp>
      <p:sp>
        <p:nvSpPr>
          <p:cNvPr id="631826" name="Text Box 18"/>
          <p:cNvSpPr txBox="1">
            <a:spLocks noChangeArrowheads="1"/>
          </p:cNvSpPr>
          <p:nvPr/>
        </p:nvSpPr>
        <p:spPr bwMode="auto">
          <a:xfrm>
            <a:off x="104775" y="3544689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电介质</a:t>
            </a:r>
          </a:p>
        </p:txBody>
      </p:sp>
      <p:sp>
        <p:nvSpPr>
          <p:cNvPr id="631827" name="Text Box 19"/>
          <p:cNvSpPr txBox="1">
            <a:spLocks noChangeArrowheads="1"/>
          </p:cNvSpPr>
          <p:nvPr/>
        </p:nvSpPr>
        <p:spPr bwMode="auto">
          <a:xfrm>
            <a:off x="1619250" y="3544689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电介质分类</a:t>
            </a:r>
          </a:p>
        </p:txBody>
      </p:sp>
      <p:sp>
        <p:nvSpPr>
          <p:cNvPr id="631828" name="AutoShape 20"/>
          <p:cNvSpPr>
            <a:spLocks noChangeArrowheads="1"/>
          </p:cNvSpPr>
          <p:nvPr/>
        </p:nvSpPr>
        <p:spPr bwMode="auto">
          <a:xfrm>
            <a:off x="3381375" y="3697089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1829" name="Text Box 21"/>
          <p:cNvSpPr txBox="1">
            <a:spLocks noChangeArrowheads="1"/>
          </p:cNvSpPr>
          <p:nvPr/>
        </p:nvSpPr>
        <p:spPr bwMode="auto">
          <a:xfrm>
            <a:off x="4140200" y="3544689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极化（束缚）电荷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31830" name="AutoShape 22"/>
          <p:cNvSpPr>
            <a:spLocks noChangeArrowheads="1"/>
          </p:cNvSpPr>
          <p:nvPr/>
        </p:nvSpPr>
        <p:spPr bwMode="auto">
          <a:xfrm>
            <a:off x="6732042" y="3717726"/>
            <a:ext cx="576262" cy="207963"/>
          </a:xfrm>
          <a:prstGeom prst="rightArrow">
            <a:avLst>
              <a:gd name="adj1" fmla="val 50000"/>
              <a:gd name="adj2" fmla="val 692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1831" name="Text Box 23"/>
          <p:cNvSpPr txBox="1">
            <a:spLocks noChangeArrowheads="1"/>
          </p:cNvSpPr>
          <p:nvPr/>
        </p:nvSpPr>
        <p:spPr bwMode="auto">
          <a:xfrm>
            <a:off x="7297166" y="3547864"/>
            <a:ext cx="1811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电荷面密度</a:t>
            </a:r>
          </a:p>
        </p:txBody>
      </p:sp>
      <p:sp>
        <p:nvSpPr>
          <p:cNvPr id="631840" name="Text Box 32"/>
          <p:cNvSpPr txBox="1">
            <a:spLocks noChangeArrowheads="1"/>
          </p:cNvSpPr>
          <p:nvPr/>
        </p:nvSpPr>
        <p:spPr bwMode="auto">
          <a:xfrm>
            <a:off x="621432" y="6171531"/>
            <a:ext cx="704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电介质对电场、电势、电容、电场能量的影响</a:t>
            </a:r>
          </a:p>
        </p:txBody>
      </p:sp>
      <p:sp>
        <p:nvSpPr>
          <p:cNvPr id="631841" name="Line 33"/>
          <p:cNvSpPr>
            <a:spLocks noChangeShapeType="1"/>
          </p:cNvSpPr>
          <p:nvPr/>
        </p:nvSpPr>
        <p:spPr bwMode="auto">
          <a:xfrm>
            <a:off x="5324060" y="1894756"/>
            <a:ext cx="0" cy="6480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631842" name="Group 34"/>
          <p:cNvGrpSpPr>
            <a:grpSpLocks/>
          </p:cNvGrpSpPr>
          <p:nvPr/>
        </p:nvGrpSpPr>
        <p:grpSpPr bwMode="auto">
          <a:xfrm rot="16200000">
            <a:off x="7650475" y="1478516"/>
            <a:ext cx="361322" cy="244477"/>
            <a:chOff x="480" y="528"/>
            <a:chExt cx="432" cy="1104"/>
          </a:xfrm>
        </p:grpSpPr>
        <p:sp>
          <p:nvSpPr>
            <p:cNvPr id="36894" name="Line 35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895" name="Line 36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3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185699"/>
              </p:ext>
            </p:extLst>
          </p:nvPr>
        </p:nvGraphicFramePr>
        <p:xfrm>
          <a:off x="2627313" y="2363291"/>
          <a:ext cx="4179888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2" name="Equation" r:id="rId9" imgW="1028520" imgH="330120" progId="Equation.DSMT4">
                  <p:embed/>
                </p:oleObj>
              </mc:Choice>
              <mc:Fallback>
                <p:oleObj name="Equation" r:id="rId9" imgW="10285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363291"/>
                        <a:ext cx="4179888" cy="1249362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915354"/>
              </p:ext>
            </p:extLst>
          </p:nvPr>
        </p:nvGraphicFramePr>
        <p:xfrm>
          <a:off x="2329383" y="4261975"/>
          <a:ext cx="24749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3" name="Equation" r:id="rId11" imgW="2390648" imgH="723764" progId="Equation.3">
                  <p:embed/>
                </p:oleObj>
              </mc:Choice>
              <mc:Fallback>
                <p:oleObj name="Equation" r:id="rId11" imgW="2390648" imgH="7237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329383" y="4261975"/>
                        <a:ext cx="2474912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626276"/>
              </p:ext>
            </p:extLst>
          </p:nvPr>
        </p:nvGraphicFramePr>
        <p:xfrm>
          <a:off x="5498033" y="4368337"/>
          <a:ext cx="1498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4" name="公式" r:id="rId13" imgW="1409869" imgH="380864" progId="Equation.3">
                  <p:embed/>
                </p:oleObj>
              </mc:Choice>
              <mc:Fallback>
                <p:oleObj name="公式" r:id="rId13" imgW="1409869" imgH="3808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498033" y="4368337"/>
                        <a:ext cx="1498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703995"/>
              </p:ext>
            </p:extLst>
          </p:nvPr>
        </p:nvGraphicFramePr>
        <p:xfrm>
          <a:off x="5828884" y="5351422"/>
          <a:ext cx="17557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5" name="Equation" r:id="rId15" imgW="714248" imgH="209414" progId="Equation.DSMT4">
                  <p:embed/>
                </p:oleObj>
              </mc:Choice>
              <mc:Fallback>
                <p:oleObj name="Equation" r:id="rId15" imgW="714248" imgH="20941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828884" y="5351422"/>
                        <a:ext cx="175577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062717"/>
              </p:ext>
            </p:extLst>
          </p:nvPr>
        </p:nvGraphicFramePr>
        <p:xfrm>
          <a:off x="2277520" y="5172363"/>
          <a:ext cx="29464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6" name="Equation" r:id="rId17" imgW="1155600" imgH="431640" progId="Equation.DSMT4">
                  <p:embed/>
                </p:oleObj>
              </mc:Choice>
              <mc:Fallback>
                <p:oleObj name="Equation" r:id="rId17" imgW="1155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520" y="5172363"/>
                        <a:ext cx="2946400" cy="107473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500834"/>
              </p:ext>
            </p:extLst>
          </p:nvPr>
        </p:nvGraphicFramePr>
        <p:xfrm>
          <a:off x="4882099" y="4337867"/>
          <a:ext cx="615934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7" name="Equation" r:id="rId19" imgW="190440" imgH="152280" progId="Equation.DSMT4">
                  <p:embed/>
                </p:oleObj>
              </mc:Choice>
              <mc:Fallback>
                <p:oleObj name="Equation" r:id="rId19" imgW="19044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2099" y="4337867"/>
                        <a:ext cx="615934" cy="37941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173322"/>
              </p:ext>
            </p:extLst>
          </p:nvPr>
        </p:nvGraphicFramePr>
        <p:xfrm>
          <a:off x="5324060" y="5470427"/>
          <a:ext cx="615934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8" name="Equation" r:id="rId21" imgW="190440" imgH="152280" progId="Equation.DSMT4">
                  <p:embed/>
                </p:oleObj>
              </mc:Choice>
              <mc:Fallback>
                <p:oleObj name="Equation" r:id="rId21" imgW="19044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060" y="5470427"/>
                        <a:ext cx="615934" cy="37941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1814"/>
              </p:ext>
            </p:extLst>
          </p:nvPr>
        </p:nvGraphicFramePr>
        <p:xfrm>
          <a:off x="7557839" y="5433194"/>
          <a:ext cx="119062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59" name="Equation" r:id="rId22" imgW="368280" imgH="177480" progId="Equation.DSMT4">
                  <p:embed/>
                </p:oleObj>
              </mc:Choice>
              <mc:Fallback>
                <p:oleObj name="Equation" r:id="rId22" imgW="368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839" y="5433194"/>
                        <a:ext cx="1190625" cy="442912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6615"/>
              </p:ext>
            </p:extLst>
          </p:nvPr>
        </p:nvGraphicFramePr>
        <p:xfrm>
          <a:off x="7177608" y="4321431"/>
          <a:ext cx="10668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0" name="Equation" r:id="rId24" imgW="330120" imgH="215640" progId="Equation.DSMT4">
                  <p:embed/>
                </p:oleObj>
              </mc:Choice>
              <mc:Fallback>
                <p:oleObj name="Equation" r:id="rId24" imgW="330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608" y="4321431"/>
                        <a:ext cx="1066800" cy="53816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116"/>
          <p:cNvSpPr txBox="1">
            <a:spLocks noChangeArrowheads="1"/>
          </p:cNvSpPr>
          <p:nvPr/>
        </p:nvSpPr>
        <p:spPr bwMode="auto">
          <a:xfrm>
            <a:off x="580250" y="4149080"/>
            <a:ext cx="17956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含电介质的高斯定理</a:t>
            </a:r>
            <a:endParaRPr lang="en-US" altLang="zh-CN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  <p:sp>
        <p:nvSpPr>
          <p:cNvPr id="50" name="Text Box 116"/>
          <p:cNvSpPr txBox="1">
            <a:spLocks noChangeArrowheads="1"/>
          </p:cNvSpPr>
          <p:nvPr/>
        </p:nvSpPr>
        <p:spPr bwMode="auto">
          <a:xfrm>
            <a:off x="592462" y="5373253"/>
            <a:ext cx="17956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高斯定理</a:t>
            </a:r>
            <a:endParaRPr lang="en-US" altLang="zh-CN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7693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6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63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300"/>
                                        <p:tgtEl>
                                          <p:spTgt spid="63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63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631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631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2" dur="500"/>
                                        <p:tgtEl>
                                          <p:spTgt spid="63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631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631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300"/>
                                        <p:tgtEl>
                                          <p:spTgt spid="63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8" dur="500"/>
                                        <p:tgtEl>
                                          <p:spTgt spid="63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300"/>
                                        <p:tgtEl>
                                          <p:spTgt spid="63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63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300"/>
                                        <p:tgtEl>
                                          <p:spTgt spid="63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631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300" fill="hold"/>
                                        <p:tgtEl>
                                          <p:spTgt spid="631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810" grpId="0" autoUpdateAnimBg="0"/>
      <p:bldP spid="631812" grpId="0" animBg="1"/>
      <p:bldP spid="631813" grpId="0" autoUpdateAnimBg="0"/>
      <p:bldP spid="631817" grpId="0" autoUpdateAnimBg="0"/>
      <p:bldP spid="631820" grpId="0" autoUpdateAnimBg="0"/>
      <p:bldP spid="631826" grpId="0" autoUpdateAnimBg="0"/>
      <p:bldP spid="631827" grpId="0" autoUpdateAnimBg="0"/>
      <p:bldP spid="631828" grpId="0" animBg="1"/>
      <p:bldP spid="631829" grpId="0" autoUpdateAnimBg="0"/>
      <p:bldP spid="631830" grpId="0" animBg="1"/>
      <p:bldP spid="631831" grpId="0" autoUpdateAnimBg="0"/>
      <p:bldP spid="631840" grpId="0" autoUpdateAnimBg="0"/>
      <p:bldP spid="631841" grpId="0" animBg="1"/>
      <p:bldP spid="49" grpId="0" autoUpdateAnimBg="0"/>
      <p:bldP spid="5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6" name="Text Box 4"/>
          <p:cNvSpPr txBox="1">
            <a:spLocks noChangeArrowheads="1"/>
          </p:cNvSpPr>
          <p:nvPr/>
        </p:nvSpPr>
        <p:spPr bwMode="auto">
          <a:xfrm>
            <a:off x="246063" y="332656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静电学中需注意的几个问题：</a:t>
            </a:r>
          </a:p>
        </p:txBody>
      </p:sp>
      <p:sp>
        <p:nvSpPr>
          <p:cNvPr id="632837" name="Text Box 5"/>
          <p:cNvSpPr txBox="1">
            <a:spLocks noChangeArrowheads="1"/>
          </p:cNvSpPr>
          <p:nvPr/>
        </p:nvSpPr>
        <p:spPr bwMode="auto">
          <a:xfrm>
            <a:off x="152400" y="954956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库仑定理应用的条件 </a:t>
            </a:r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——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点电荷</a:t>
            </a:r>
          </a:p>
        </p:txBody>
      </p:sp>
      <p:sp>
        <p:nvSpPr>
          <p:cNvPr id="632838" name="Text Box 6"/>
          <p:cNvSpPr txBox="1">
            <a:spLocks noChangeArrowheads="1"/>
          </p:cNvSpPr>
          <p:nvPr/>
        </p:nvSpPr>
        <p:spPr bwMode="auto">
          <a:xfrm>
            <a:off x="152400" y="1483594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高斯定理求场强的条件</a:t>
            </a:r>
          </a:p>
        </p:txBody>
      </p:sp>
      <p:sp>
        <p:nvSpPr>
          <p:cNvPr id="632839" name="Text Box 7"/>
          <p:cNvSpPr txBox="1">
            <a:spLocks noChangeArrowheads="1"/>
          </p:cNvSpPr>
          <p:nvPr/>
        </p:nvSpPr>
        <p:spPr bwMode="auto">
          <a:xfrm>
            <a:off x="3657600" y="1483594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（球形对称、轴对称、面对称）</a:t>
            </a:r>
          </a:p>
        </p:txBody>
      </p:sp>
      <p:sp>
        <p:nvSpPr>
          <p:cNvPr id="632840" name="Text Box 8"/>
          <p:cNvSpPr txBox="1">
            <a:spLocks noChangeArrowheads="1"/>
          </p:cNvSpPr>
          <p:nvPr/>
        </p:nvSpPr>
        <p:spPr bwMode="auto">
          <a:xfrm>
            <a:off x="4692650" y="954956"/>
            <a:ext cx="45159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（非点电荷物体的相互作用力）</a:t>
            </a:r>
          </a:p>
        </p:txBody>
      </p:sp>
      <p:sp>
        <p:nvSpPr>
          <p:cNvPr id="632841" name="Text Box 9"/>
          <p:cNvSpPr txBox="1">
            <a:spLocks noChangeArrowheads="1"/>
          </p:cNvSpPr>
          <p:nvPr/>
        </p:nvSpPr>
        <p:spPr bwMode="auto">
          <a:xfrm>
            <a:off x="990600" y="2059856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注意：高斯定理 </a:t>
            </a:r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+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补偿原理</a:t>
            </a:r>
          </a:p>
        </p:txBody>
      </p:sp>
      <p:sp>
        <p:nvSpPr>
          <p:cNvPr id="632842" name="Text Box 10"/>
          <p:cNvSpPr txBox="1">
            <a:spLocks noChangeArrowheads="1"/>
          </p:cNvSpPr>
          <p:nvPr/>
        </p:nvSpPr>
        <p:spPr bwMode="auto">
          <a:xfrm>
            <a:off x="152400" y="2636119"/>
            <a:ext cx="88120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用静电场的环流定理分析给定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电场的保守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性以及是否为静电场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2843" name="Text Box 11"/>
          <p:cNvSpPr txBox="1">
            <a:spLocks noChangeArrowheads="1"/>
          </p:cNvSpPr>
          <p:nvPr/>
        </p:nvSpPr>
        <p:spPr bwMode="auto">
          <a:xfrm>
            <a:off x="152400" y="3140944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电势零点的选取问题</a:t>
            </a:r>
          </a:p>
        </p:txBody>
      </p:sp>
      <p:sp>
        <p:nvSpPr>
          <p:cNvPr id="632844" name="Text Box 12"/>
          <p:cNvSpPr txBox="1">
            <a:spLocks noChangeArrowheads="1"/>
          </p:cNvSpPr>
          <p:nvPr/>
        </p:nvSpPr>
        <p:spPr bwMode="auto">
          <a:xfrm>
            <a:off x="3352800" y="3140944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（有限带电体与无限大带电体，一致性）</a:t>
            </a:r>
          </a:p>
        </p:txBody>
      </p:sp>
      <p:sp>
        <p:nvSpPr>
          <p:cNvPr id="632845" name="Text Box 13"/>
          <p:cNvSpPr txBox="1">
            <a:spLocks noChangeArrowheads="1"/>
          </p:cNvSpPr>
          <p:nvPr/>
        </p:nvSpPr>
        <p:spPr bwMode="auto">
          <a:xfrm>
            <a:off x="152400" y="4291881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求解电场强度的三种方法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的应用和选择</a:t>
            </a:r>
          </a:p>
        </p:txBody>
      </p:sp>
      <p:sp>
        <p:nvSpPr>
          <p:cNvPr id="632846" name="Text Box 14"/>
          <p:cNvSpPr txBox="1">
            <a:spLocks noChangeArrowheads="1"/>
          </p:cNvSpPr>
          <p:nvPr/>
        </p:nvSpPr>
        <p:spPr bwMode="auto">
          <a:xfrm>
            <a:off x="152400" y="4868144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导体与非导体间在场强分布、电势特点、电荷分布上的区别</a:t>
            </a:r>
          </a:p>
        </p:txBody>
      </p:sp>
      <p:sp>
        <p:nvSpPr>
          <p:cNvPr id="632847" name="Text Box 15"/>
          <p:cNvSpPr txBox="1">
            <a:spLocks noChangeArrowheads="1"/>
          </p:cNvSpPr>
          <p:nvPr/>
        </p:nvSpPr>
        <p:spPr bwMode="auto">
          <a:xfrm>
            <a:off x="152400" y="5995269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用场的观点和电容储能的观点求解电场能量</a:t>
            </a:r>
          </a:p>
        </p:txBody>
      </p:sp>
      <p:sp>
        <p:nvSpPr>
          <p:cNvPr id="632848" name="Text Box 16"/>
          <p:cNvSpPr txBox="1">
            <a:spLocks noChangeArrowheads="1"/>
          </p:cNvSpPr>
          <p:nvPr/>
        </p:nvSpPr>
        <p:spPr bwMode="auto">
          <a:xfrm>
            <a:off x="152400" y="5419006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会分析电容器被击穿的问题</a:t>
            </a:r>
          </a:p>
        </p:txBody>
      </p:sp>
      <p:sp>
        <p:nvSpPr>
          <p:cNvPr id="632849" name="Text Box 17"/>
          <p:cNvSpPr txBox="1">
            <a:spLocks noChangeArrowheads="1"/>
          </p:cNvSpPr>
          <p:nvPr/>
        </p:nvSpPr>
        <p:spPr bwMode="auto">
          <a:xfrm>
            <a:off x="4267200" y="5419006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（最大耐压问题）</a:t>
            </a:r>
          </a:p>
        </p:txBody>
      </p:sp>
      <p:sp>
        <p:nvSpPr>
          <p:cNvPr id="632850" name="Text Box 18"/>
          <p:cNvSpPr txBox="1">
            <a:spLocks noChangeArrowheads="1"/>
          </p:cNvSpPr>
          <p:nvPr/>
        </p:nvSpPr>
        <p:spPr bwMode="auto">
          <a:xfrm>
            <a:off x="152400" y="3691806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在电场不连续的空间中求电势时需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分步积分</a:t>
            </a:r>
          </a:p>
        </p:txBody>
      </p:sp>
    </p:spTree>
    <p:extLst>
      <p:ext uri="{BB962C8B-B14F-4D97-AF65-F5344CB8AC3E}">
        <p14:creationId xmlns:p14="http://schemas.microsoft.com/office/powerpoint/2010/main" val="40470413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"/>
                                        <p:tgtEl>
                                          <p:spTgt spid="63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300"/>
                                        <p:tgtEl>
                                          <p:spTgt spid="63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300"/>
                                        <p:tgtEl>
                                          <p:spTgt spid="63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300"/>
                                        <p:tgtEl>
                                          <p:spTgt spid="63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300"/>
                                        <p:tgtEl>
                                          <p:spTgt spid="63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63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6328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63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63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300"/>
                                        <p:tgtEl>
                                          <p:spTgt spid="63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300"/>
                                        <p:tgtEl>
                                          <p:spTgt spid="63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300"/>
                                        <p:tgtEl>
                                          <p:spTgt spid="63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300"/>
                                        <p:tgtEl>
                                          <p:spTgt spid="63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36" grpId="0" autoUpdateAnimBg="0"/>
      <p:bldP spid="632837" grpId="0" autoUpdateAnimBg="0"/>
      <p:bldP spid="632838" grpId="0" autoUpdateAnimBg="0"/>
      <p:bldP spid="632839" grpId="0" autoUpdateAnimBg="0"/>
      <p:bldP spid="632840" grpId="0" autoUpdateAnimBg="0"/>
      <p:bldP spid="632841" grpId="0" autoUpdateAnimBg="0"/>
      <p:bldP spid="632842" grpId="0" autoUpdateAnimBg="0"/>
      <p:bldP spid="632843" grpId="0" autoUpdateAnimBg="0"/>
      <p:bldP spid="632844" grpId="0" autoUpdateAnimBg="0"/>
      <p:bldP spid="632845" grpId="0" autoUpdateAnimBg="0"/>
      <p:bldP spid="632846" grpId="0" autoUpdateAnimBg="0"/>
      <p:bldP spid="632847" grpId="0" autoUpdateAnimBg="0"/>
      <p:bldP spid="632848" grpId="0" autoUpdateAnimBg="0"/>
      <p:bldP spid="632849" grpId="0" autoUpdateAnimBg="0"/>
      <p:bldP spid="63285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Text Box 2"/>
          <p:cNvSpPr txBox="1">
            <a:spLocks noChangeArrowheads="1"/>
          </p:cNvSpPr>
          <p:nvPr/>
        </p:nvSpPr>
        <p:spPr bwMode="auto">
          <a:xfrm>
            <a:off x="244475" y="541338"/>
            <a:ext cx="655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练习</a:t>
            </a:r>
            <a:r>
              <a:rPr lang="zh-CN" altLang="en-US" b="1" dirty="0" smtClean="0">
                <a:solidFill>
                  <a:srgbClr val="FFFF00"/>
                </a:solidFill>
                <a:latin typeface="+mn-lt"/>
                <a:ea typeface="+mn-ea"/>
              </a:rPr>
              <a:t>： </a:t>
            </a:r>
            <a:endParaRPr lang="zh-CN" altLang="en-US" b="1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634883" name="Text Box 3"/>
          <p:cNvSpPr txBox="1">
            <a:spLocks noChangeArrowheads="1"/>
          </p:cNvSpPr>
          <p:nvPr/>
        </p:nvSpPr>
        <p:spPr bwMode="auto">
          <a:xfrm>
            <a:off x="827088" y="476250"/>
            <a:ext cx="82089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0" lang="zh-CN" altLang="en-US" b="1">
                <a:solidFill>
                  <a:srgbClr val="FFFFFF"/>
                </a:solidFill>
                <a:latin typeface="+mn-lt"/>
                <a:ea typeface="+mn-ea"/>
              </a:rPr>
              <a:t>有一平行板空气电容器，每块极板面积均为</a:t>
            </a:r>
            <a:r>
              <a:rPr kumimoji="0" lang="en-US" altLang="zh-CN" i="1">
                <a:solidFill>
                  <a:srgbClr val="00FFFF"/>
                </a:solidFill>
                <a:latin typeface="+mn-lt"/>
                <a:ea typeface="+mn-ea"/>
              </a:rPr>
              <a:t>S</a:t>
            </a:r>
            <a:r>
              <a:rPr kumimoji="0" lang="zh-CN" altLang="en-US" b="1">
                <a:solidFill>
                  <a:srgbClr val="FFFFFF"/>
                </a:solidFill>
                <a:latin typeface="+mn-lt"/>
                <a:ea typeface="+mn-ea"/>
              </a:rPr>
              <a:t>，两板间距为</a:t>
            </a:r>
            <a:r>
              <a:rPr kumimoji="0" lang="en-GB" altLang="zh-CN" i="1">
                <a:solidFill>
                  <a:srgbClr val="00FFFF"/>
                </a:solidFill>
                <a:latin typeface="+mn-lt"/>
                <a:ea typeface="+mn-ea"/>
              </a:rPr>
              <a:t>d</a:t>
            </a:r>
            <a:r>
              <a:rPr kumimoji="0" lang="zh-CN" altLang="en-GB" b="1" i="1">
                <a:solidFill>
                  <a:srgbClr val="00FFFF"/>
                </a:solidFill>
                <a:latin typeface="+mn-lt"/>
                <a:ea typeface="+mn-ea"/>
              </a:rPr>
              <a:t>。</a:t>
            </a:r>
          </a:p>
          <a:p>
            <a:pPr algn="l" eaLnBrk="1" hangingPunct="1">
              <a:lnSpc>
                <a:spcPct val="125000"/>
              </a:lnSpc>
            </a:pPr>
            <a:r>
              <a:rPr kumimoji="0" lang="zh-CN" altLang="en-GB" b="1">
                <a:solidFill>
                  <a:srgbClr val="FFFFFF"/>
                </a:solidFill>
                <a:latin typeface="+mn-lt"/>
                <a:ea typeface="+mn-ea"/>
              </a:rPr>
              <a:t>今以厚度为</a:t>
            </a:r>
            <a:endParaRPr kumimoji="0" lang="zh-CN" altLang="en-US" b="1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634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64518"/>
              </p:ext>
            </p:extLst>
          </p:nvPr>
        </p:nvGraphicFramePr>
        <p:xfrm>
          <a:off x="2555875" y="1052513"/>
          <a:ext cx="15621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33" name="公式" r:id="rId3" imgW="561848" imgH="114198" progId="Equation.3">
                  <p:embed/>
                </p:oleObj>
              </mc:Choice>
              <mc:Fallback>
                <p:oleObj name="公式" r:id="rId3" imgW="561848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052513"/>
                        <a:ext cx="15621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4140200" y="1014413"/>
            <a:ext cx="355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GB" b="1">
                <a:solidFill>
                  <a:srgbClr val="FFFFFF"/>
                </a:solidFill>
                <a:latin typeface="+mn-lt"/>
                <a:ea typeface="+mn-ea"/>
              </a:rPr>
              <a:t>的铜板平行插入电容器。</a:t>
            </a:r>
            <a:endParaRPr kumimoji="0" lang="zh-CN" altLang="en-US" b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34886" name="Rectangle 6"/>
          <p:cNvSpPr>
            <a:spLocks noChangeArrowheads="1"/>
          </p:cNvSpPr>
          <p:nvPr/>
        </p:nvSpPr>
        <p:spPr bwMode="auto">
          <a:xfrm>
            <a:off x="5651500" y="1916113"/>
            <a:ext cx="2881313" cy="144462"/>
          </a:xfrm>
          <a:prstGeom prst="rect">
            <a:avLst/>
          </a:prstGeom>
          <a:gradFill rotWithShape="1">
            <a:gsLst>
              <a:gs pos="0">
                <a:srgbClr val="99CC00">
                  <a:gamma/>
                  <a:shade val="46275"/>
                  <a:invGamma/>
                  <a:alpha val="75999"/>
                </a:srgbClr>
              </a:gs>
              <a:gs pos="50000">
                <a:srgbClr val="99CC00">
                  <a:alpha val="77000"/>
                </a:srgbClr>
              </a:gs>
              <a:gs pos="100000">
                <a:srgbClr val="99CC00">
                  <a:gamma/>
                  <a:shade val="46275"/>
                  <a:invGamma/>
                  <a:alpha val="75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4887" name="Rectangle 7"/>
          <p:cNvSpPr>
            <a:spLocks noChangeArrowheads="1"/>
          </p:cNvSpPr>
          <p:nvPr/>
        </p:nvSpPr>
        <p:spPr bwMode="auto">
          <a:xfrm>
            <a:off x="5651500" y="3629025"/>
            <a:ext cx="2881313" cy="144463"/>
          </a:xfrm>
          <a:prstGeom prst="rect">
            <a:avLst/>
          </a:prstGeom>
          <a:gradFill rotWithShape="1">
            <a:gsLst>
              <a:gs pos="0">
                <a:srgbClr val="99CC00">
                  <a:gamma/>
                  <a:shade val="46275"/>
                  <a:invGamma/>
                  <a:alpha val="75999"/>
                </a:srgbClr>
              </a:gs>
              <a:gs pos="50000">
                <a:srgbClr val="99CC00">
                  <a:alpha val="77000"/>
                </a:srgbClr>
              </a:gs>
              <a:gs pos="100000">
                <a:srgbClr val="99CC00">
                  <a:gamma/>
                  <a:shade val="46275"/>
                  <a:invGamma/>
                  <a:alpha val="75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4888" name="Rectangle 8"/>
          <p:cNvSpPr>
            <a:spLocks noChangeArrowheads="1"/>
          </p:cNvSpPr>
          <p:nvPr/>
        </p:nvSpPr>
        <p:spPr bwMode="auto">
          <a:xfrm>
            <a:off x="5651500" y="2420938"/>
            <a:ext cx="2881313" cy="431800"/>
          </a:xfrm>
          <a:prstGeom prst="rect">
            <a:avLst/>
          </a:prstGeom>
          <a:gradFill rotWithShape="1">
            <a:gsLst>
              <a:gs pos="0">
                <a:srgbClr val="6C6C6C"/>
              </a:gs>
              <a:gs pos="50000">
                <a:srgbClr val="C0C0C0"/>
              </a:gs>
              <a:gs pos="100000">
                <a:srgbClr val="6C6C6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348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069722"/>
              </p:ext>
            </p:extLst>
          </p:nvPr>
        </p:nvGraphicFramePr>
        <p:xfrm>
          <a:off x="6948488" y="2420938"/>
          <a:ext cx="4286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34" name="公式" r:id="rId5" imgW="95165" imgH="95216" progId="Equation.3">
                  <p:embed/>
                </p:oleObj>
              </mc:Choice>
              <mc:Fallback>
                <p:oleObj name="公式" r:id="rId5" imgW="95165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420938"/>
                        <a:ext cx="42862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890" name="Rectangle 10"/>
          <p:cNvSpPr>
            <a:spLocks noChangeArrowheads="1"/>
          </p:cNvSpPr>
          <p:nvPr/>
        </p:nvSpPr>
        <p:spPr bwMode="auto">
          <a:xfrm>
            <a:off x="228600" y="1589088"/>
            <a:ext cx="268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求：</a:t>
            </a:r>
          </a:p>
        </p:txBody>
      </p:sp>
      <p:sp>
        <p:nvSpPr>
          <p:cNvPr id="634891" name="Rectangle 11"/>
          <p:cNvSpPr>
            <a:spLocks noChangeArrowheads="1"/>
          </p:cNvSpPr>
          <p:nvPr/>
        </p:nvSpPr>
        <p:spPr bwMode="auto">
          <a:xfrm>
            <a:off x="774700" y="1511300"/>
            <a:ext cx="48641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(1)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此时的电容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。上下移动铜板 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     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对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这一结果有无影响？</a:t>
            </a:r>
          </a:p>
        </p:txBody>
      </p:sp>
      <p:sp>
        <p:nvSpPr>
          <p:cNvPr id="634892" name="Rectangle 12"/>
          <p:cNvSpPr>
            <a:spLocks noChangeArrowheads="1"/>
          </p:cNvSpPr>
          <p:nvPr/>
        </p:nvSpPr>
        <p:spPr bwMode="auto">
          <a:xfrm>
            <a:off x="774700" y="2492375"/>
            <a:ext cx="43021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(2)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现使电容器充电到两极板的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    电势差为</a:t>
            </a:r>
            <a:r>
              <a:rPr lang="en-US" altLang="zh-CN" i="1" dirty="0">
                <a:solidFill>
                  <a:srgbClr val="00FFFF"/>
                </a:solidFill>
                <a:latin typeface="+mn-lt"/>
                <a:ea typeface="+mn-ea"/>
              </a:rPr>
              <a:t>V</a:t>
            </a:r>
            <a:r>
              <a:rPr lang="en-US" altLang="zh-CN" b="1" baseline="-25000" dirty="0">
                <a:solidFill>
                  <a:srgbClr val="00FFFF"/>
                </a:solidFill>
                <a:latin typeface="+mn-lt"/>
                <a:ea typeface="+mn-ea"/>
              </a:rPr>
              <a:t>0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后与电源断开，         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    再把铜板从电容器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中缓慢抽 </a:t>
            </a:r>
            <a:endParaRPr lang="en-US" altLang="zh-CN" b="1" dirty="0" smtClean="0">
              <a:solidFill>
                <a:srgbClr val="FFFFFF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 </a:t>
            </a:r>
            <a:r>
              <a:rPr lang="en-US" altLang="zh-CN" b="1" dirty="0" smtClean="0">
                <a:solidFill>
                  <a:srgbClr val="FFFFFF"/>
                </a:solidFill>
                <a:latin typeface="+mn-lt"/>
                <a:ea typeface="+mn-ea"/>
              </a:rPr>
              <a:t>    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出，需要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作多少功？</a:t>
            </a:r>
          </a:p>
        </p:txBody>
      </p:sp>
      <p:sp>
        <p:nvSpPr>
          <p:cNvPr id="634893" name="Rectangle 13"/>
          <p:cNvSpPr>
            <a:spLocks noChangeArrowheads="1"/>
          </p:cNvSpPr>
          <p:nvPr/>
        </p:nvSpPr>
        <p:spPr bwMode="auto">
          <a:xfrm>
            <a:off x="755650" y="4437063"/>
            <a:ext cx="7943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(3)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如果插入的是一块同样厚度的相对介电常数为</a:t>
            </a:r>
            <a:r>
              <a:rPr lang="en-US" altLang="zh-CN" b="1" i="1">
                <a:solidFill>
                  <a:srgbClr val="00FFFF"/>
                </a:solidFill>
                <a:latin typeface="+mn-lt"/>
                <a:ea typeface="+mn-ea"/>
              </a:rPr>
              <a:t>ε</a:t>
            </a:r>
            <a:r>
              <a:rPr lang="en-GB" altLang="zh-CN" b="1" i="1" baseline="-25000">
                <a:solidFill>
                  <a:srgbClr val="00FFFF"/>
                </a:solidFill>
                <a:latin typeface="+mn-lt"/>
                <a:ea typeface="+mn-ea"/>
              </a:rPr>
              <a:t>r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的均匀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      电介质，以上结果如何？</a:t>
            </a:r>
          </a:p>
        </p:txBody>
      </p:sp>
      <p:sp>
        <p:nvSpPr>
          <p:cNvPr id="634894" name="Line 14"/>
          <p:cNvSpPr>
            <a:spLocks noChangeShapeType="1"/>
          </p:cNvSpPr>
          <p:nvPr/>
        </p:nvSpPr>
        <p:spPr bwMode="auto">
          <a:xfrm>
            <a:off x="7740650" y="2060575"/>
            <a:ext cx="0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634895" name="Text Box 15"/>
          <p:cNvSpPr txBox="1">
            <a:spLocks noChangeArrowheads="1"/>
          </p:cNvSpPr>
          <p:nvPr/>
        </p:nvSpPr>
        <p:spPr bwMode="auto">
          <a:xfrm>
            <a:off x="7885113" y="1993900"/>
            <a:ext cx="2696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en-GB" altLang="zh-CN" i="1">
                <a:solidFill>
                  <a:srgbClr val="FFFFFF"/>
                </a:solidFill>
                <a:latin typeface="+mn-lt"/>
                <a:ea typeface="+mn-ea"/>
              </a:rPr>
              <a:t>t</a:t>
            </a:r>
            <a:endParaRPr kumimoji="0" lang="en-US" altLang="zh-CN" i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34896" name="Line 16"/>
          <p:cNvSpPr>
            <a:spLocks noChangeShapeType="1"/>
          </p:cNvSpPr>
          <p:nvPr/>
        </p:nvSpPr>
        <p:spPr bwMode="auto">
          <a:xfrm>
            <a:off x="7740650" y="2852738"/>
            <a:ext cx="0" cy="792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aphicFrame>
        <p:nvGraphicFramePr>
          <p:cNvPr id="63489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157871"/>
              </p:ext>
            </p:extLst>
          </p:nvPr>
        </p:nvGraphicFramePr>
        <p:xfrm>
          <a:off x="7877175" y="3076575"/>
          <a:ext cx="11588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35" name="公式" r:id="rId7" imgW="495469" imgH="95216" progId="Equation.3">
                  <p:embed/>
                </p:oleObj>
              </mc:Choice>
              <mc:Fallback>
                <p:oleObj name="公式" r:id="rId7" imgW="495469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175" y="3076575"/>
                        <a:ext cx="11588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860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3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1000"/>
                                        <p:tgtEl>
                                          <p:spTgt spid="6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63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42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176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2" grpId="0"/>
      <p:bldP spid="634883" grpId="0"/>
      <p:bldP spid="634885" grpId="0"/>
      <p:bldP spid="634888" grpId="0" animBg="1"/>
      <p:bldP spid="634890" grpId="0"/>
      <p:bldP spid="634891" grpId="0"/>
      <p:bldP spid="634892" grpId="0"/>
      <p:bldP spid="634893" grpId="0"/>
      <p:bldP spid="634894" grpId="0" animBg="1"/>
      <p:bldP spid="634895" grpId="0"/>
      <p:bldP spid="6348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60648"/>
            <a:ext cx="6119976" cy="63813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435"/>
            <a:ext cx="9144000" cy="44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74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3382963" y="260648"/>
            <a:ext cx="3124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3000" b="1" dirty="0" smtClean="0">
                <a:solidFill>
                  <a:srgbClr val="66FFFF"/>
                </a:solidFill>
                <a:latin typeface="+mn-ea"/>
                <a:ea typeface="+mn-ea"/>
              </a:rPr>
              <a:t>要点回顾</a:t>
            </a:r>
            <a:endParaRPr lang="zh-CN" altLang="en-US" sz="3000" b="1" dirty="0">
              <a:solidFill>
                <a:srgbClr val="66FFFF"/>
              </a:solidFill>
              <a:latin typeface="+mn-ea"/>
              <a:ea typeface="+mn-ea"/>
            </a:endParaRPr>
          </a:p>
        </p:txBody>
      </p:sp>
      <p:sp>
        <p:nvSpPr>
          <p:cNvPr id="652309" name="Text Box 21"/>
          <p:cNvSpPr txBox="1">
            <a:spLocks noChangeArrowheads="1"/>
          </p:cNvSpPr>
          <p:nvPr/>
        </p:nvSpPr>
        <p:spPr bwMode="auto">
          <a:xfrm>
            <a:off x="541338" y="836712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+mn-ea"/>
                <a:ea typeface="+mn-ea"/>
                <a:sym typeface="Symbol" panose="05050102010706020507" pitchFamily="18" charset="2"/>
              </a:rPr>
              <a:t> </a:t>
            </a: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电容器电容的</a:t>
            </a:r>
            <a:r>
              <a:rPr lang="zh-CN" altLang="en-US" b="1" dirty="0" smtClean="0">
                <a:solidFill>
                  <a:srgbClr val="00FFFF"/>
                </a:solidFill>
                <a:latin typeface="+mn-ea"/>
                <a:ea typeface="+mn-ea"/>
              </a:rPr>
              <a:t>计算方法</a:t>
            </a:r>
            <a:endParaRPr lang="zh-CN" altLang="en-US" b="1" dirty="0">
              <a:solidFill>
                <a:srgbClr val="00FFFF"/>
              </a:solidFill>
              <a:latin typeface="+mn-ea"/>
              <a:ea typeface="+mn-ea"/>
            </a:endParaRPr>
          </a:p>
        </p:txBody>
      </p:sp>
      <p:sp>
        <p:nvSpPr>
          <p:cNvPr id="652310" name="Text Box 22"/>
          <p:cNvSpPr txBox="1">
            <a:spLocks noChangeArrowheads="1"/>
          </p:cNvSpPr>
          <p:nvPr/>
        </p:nvSpPr>
        <p:spPr bwMode="auto">
          <a:xfrm>
            <a:off x="812800" y="1311548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FF00"/>
                </a:solidFill>
                <a:latin typeface="+mn-ea"/>
                <a:ea typeface="+mn-ea"/>
              </a:rPr>
              <a:t> </a:t>
            </a:r>
            <a:r>
              <a:rPr lang="en-US" altLang="zh-CN" b="1" i="1">
                <a:solidFill>
                  <a:srgbClr val="FFCC00"/>
                </a:solidFill>
                <a:latin typeface="+mn-ea"/>
                <a:ea typeface="+mn-ea"/>
              </a:rPr>
              <a:t>Q</a:t>
            </a:r>
            <a:endParaRPr lang="en-US" altLang="zh-CN" b="1">
              <a:solidFill>
                <a:srgbClr val="FFCC00"/>
              </a:solidFill>
              <a:latin typeface="+mn-ea"/>
              <a:ea typeface="+mn-ea"/>
            </a:endParaRPr>
          </a:p>
        </p:txBody>
      </p:sp>
      <p:graphicFrame>
        <p:nvGraphicFramePr>
          <p:cNvPr id="652311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68761"/>
              </p:ext>
            </p:extLst>
          </p:nvPr>
        </p:nvGraphicFramePr>
        <p:xfrm>
          <a:off x="2205038" y="1397273"/>
          <a:ext cx="2794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47" name="Equation" r:id="rId3" imgW="228600" imgH="295139" progId="Equation.3">
                  <p:embed/>
                </p:oleObj>
              </mc:Choice>
              <mc:Fallback>
                <p:oleObj name="Equation" r:id="rId3" imgW="228600" imgH="29513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397273"/>
                        <a:ext cx="2794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312" name="AutoShape 24"/>
          <p:cNvSpPr>
            <a:spLocks noChangeArrowheads="1"/>
          </p:cNvSpPr>
          <p:nvPr/>
        </p:nvSpPr>
        <p:spPr bwMode="auto">
          <a:xfrm>
            <a:off x="1376363" y="1400448"/>
            <a:ext cx="600075" cy="304800"/>
          </a:xfrm>
          <a:prstGeom prst="rightArrow">
            <a:avLst>
              <a:gd name="adj1" fmla="val 50000"/>
              <a:gd name="adj2" fmla="val 49219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5231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57090"/>
              </p:ext>
            </p:extLst>
          </p:nvPr>
        </p:nvGraphicFramePr>
        <p:xfrm>
          <a:off x="3851275" y="1368698"/>
          <a:ext cx="57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48" name="Equation" r:id="rId5" imgW="142917" imgH="95216" progId="Equation.DSMT4">
                  <p:embed/>
                </p:oleObj>
              </mc:Choice>
              <mc:Fallback>
                <p:oleObj name="Equation" r:id="rId5" imgW="142917" imgH="9521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368698"/>
                        <a:ext cx="571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314" name="AutoShape 26"/>
          <p:cNvSpPr>
            <a:spLocks noChangeArrowheads="1"/>
          </p:cNvSpPr>
          <p:nvPr/>
        </p:nvSpPr>
        <p:spPr bwMode="auto">
          <a:xfrm>
            <a:off x="2843213" y="1400448"/>
            <a:ext cx="617537" cy="327025"/>
          </a:xfrm>
          <a:prstGeom prst="rightArrow">
            <a:avLst>
              <a:gd name="adj1" fmla="val 50000"/>
              <a:gd name="adj2" fmla="val 47209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523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036602"/>
              </p:ext>
            </p:extLst>
          </p:nvPr>
        </p:nvGraphicFramePr>
        <p:xfrm>
          <a:off x="5364163" y="1184548"/>
          <a:ext cx="11430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49" name="Equation" r:id="rId7" imgW="333248" imgH="247684" progId="Equation.DSMT4">
                  <p:embed/>
                </p:oleObj>
              </mc:Choice>
              <mc:Fallback>
                <p:oleObj name="Equation" r:id="rId7" imgW="333248" imgH="2476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184548"/>
                        <a:ext cx="11430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316" name="AutoShape 28"/>
          <p:cNvSpPr>
            <a:spLocks noChangeArrowheads="1"/>
          </p:cNvSpPr>
          <p:nvPr/>
        </p:nvSpPr>
        <p:spPr bwMode="auto">
          <a:xfrm>
            <a:off x="4643438" y="1394098"/>
            <a:ext cx="611187" cy="338138"/>
          </a:xfrm>
          <a:prstGeom prst="rightArrow">
            <a:avLst>
              <a:gd name="adj1" fmla="val 50000"/>
              <a:gd name="adj2" fmla="val 45188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6" name="Text Box 94"/>
          <p:cNvSpPr txBox="1">
            <a:spLocks noChangeArrowheads="1"/>
          </p:cNvSpPr>
          <p:nvPr/>
        </p:nvSpPr>
        <p:spPr bwMode="auto">
          <a:xfrm>
            <a:off x="611560" y="1844824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 dirty="0" smtClean="0">
                <a:solidFill>
                  <a:srgbClr val="00FFFF"/>
                </a:solidFill>
                <a:latin typeface="+mn-ea"/>
                <a:ea typeface="+mn-ea"/>
              </a:rPr>
              <a:t>平行</a:t>
            </a: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板</a:t>
            </a:r>
            <a:r>
              <a:rPr lang="zh-CN" altLang="en-US" b="1" dirty="0" smtClean="0">
                <a:solidFill>
                  <a:srgbClr val="00FFFF"/>
                </a:solidFill>
                <a:latin typeface="+mn-ea"/>
                <a:ea typeface="+mn-ea"/>
              </a:rPr>
              <a:t>电容器的电容</a:t>
            </a:r>
            <a:endParaRPr lang="zh-CN" altLang="en-US" b="1" dirty="0">
              <a:solidFill>
                <a:srgbClr val="00FFFF"/>
              </a:solidFill>
              <a:latin typeface="+mn-ea"/>
              <a:ea typeface="+mn-ea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021461"/>
              </p:ext>
            </p:extLst>
          </p:nvPr>
        </p:nvGraphicFramePr>
        <p:xfrm>
          <a:off x="3275856" y="2162093"/>
          <a:ext cx="1567472" cy="90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50" name="Equation" r:id="rId9" imgW="469800" imgH="291960" progId="Equation.DSMT4">
                  <p:embed/>
                </p:oleObj>
              </mc:Choice>
              <mc:Fallback>
                <p:oleObj name="Equation" r:id="rId9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162093"/>
                        <a:ext cx="1567472" cy="90686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45"/>
          <p:cNvSpPr txBox="1">
            <a:spLocks noChangeArrowheads="1"/>
          </p:cNvSpPr>
          <p:nvPr/>
        </p:nvSpPr>
        <p:spPr bwMode="auto">
          <a:xfrm>
            <a:off x="611560" y="300161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ea"/>
                <a:ea typeface="+mn-ea"/>
              </a:rPr>
              <a:t>电容器</a:t>
            </a: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并联 </a:t>
            </a:r>
          </a:p>
        </p:txBody>
      </p:sp>
      <p:graphicFrame>
        <p:nvGraphicFramePr>
          <p:cNvPr id="2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849493"/>
              </p:ext>
            </p:extLst>
          </p:nvPr>
        </p:nvGraphicFramePr>
        <p:xfrm>
          <a:off x="852860" y="3503266"/>
          <a:ext cx="9763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51" name="Equation" r:id="rId11" imgW="399965" imgH="342900" progId="Equation.3">
                  <p:embed/>
                </p:oleObj>
              </mc:Choice>
              <mc:Fallback>
                <p:oleObj name="Equation" r:id="rId11" imgW="399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860" y="3503266"/>
                        <a:ext cx="9763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647968"/>
              </p:ext>
            </p:extLst>
          </p:nvPr>
        </p:nvGraphicFramePr>
        <p:xfrm>
          <a:off x="1883147" y="3503266"/>
          <a:ext cx="32400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52" name="Equation" r:id="rId13" imgW="1428835" imgH="342900" progId="Equation.3">
                  <p:embed/>
                </p:oleObj>
              </mc:Choice>
              <mc:Fallback>
                <p:oleObj name="Equation" r:id="rId13" imgW="142883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3147" y="3503266"/>
                        <a:ext cx="32400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592734"/>
              </p:ext>
            </p:extLst>
          </p:nvPr>
        </p:nvGraphicFramePr>
        <p:xfrm>
          <a:off x="5105772" y="3714404"/>
          <a:ext cx="26527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53" name="Equation" r:id="rId15" imgW="1161965" imgH="180941" progId="Equation.3">
                  <p:embed/>
                </p:oleObj>
              </mc:Choice>
              <mc:Fallback>
                <p:oleObj name="Equation" r:id="rId15" imgW="1161965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772" y="3714404"/>
                        <a:ext cx="26527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53"/>
          <p:cNvSpPr txBox="1">
            <a:spLocks noChangeArrowheads="1"/>
          </p:cNvSpPr>
          <p:nvPr/>
        </p:nvSpPr>
        <p:spPr bwMode="auto">
          <a:xfrm>
            <a:off x="2233885" y="2996952"/>
            <a:ext cx="485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ea"/>
                <a:ea typeface="+mn-ea"/>
              </a:rPr>
              <a:t>—— 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ea typeface="+mn-ea"/>
              </a:rPr>
              <a:t>各电容上电压相同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688" y="4513784"/>
            <a:ext cx="4655323" cy="2011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93916" y="4873824"/>
            <a:ext cx="3198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并联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的作用：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增大电容，但总体耐压为各电容中</a:t>
            </a:r>
            <a:r>
              <a:rPr lang="zh-CN" altLang="en-US" sz="2400" b="1" dirty="0" smtClean="0">
                <a:solidFill>
                  <a:srgbClr val="FFC000"/>
                </a:solidFill>
                <a:latin typeface="+mn-ea"/>
                <a:ea typeface="+mn-ea"/>
              </a:rPr>
              <a:t>最小耐压</a:t>
            </a:r>
            <a:r>
              <a:rPr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。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7388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2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2" grpId="0" autoUpdateAnimBg="0"/>
      <p:bldP spid="652309" grpId="0" autoUpdateAnimBg="0"/>
      <p:bldP spid="652310" grpId="0" autoUpdateAnimBg="0"/>
      <p:bldP spid="652312" grpId="0" animBg="1"/>
      <p:bldP spid="652314" grpId="0" animBg="1"/>
      <p:bldP spid="652316" grpId="0" animBg="1"/>
      <p:bldP spid="16" grpId="0" autoUpdateAnimBg="0"/>
      <p:bldP spid="19" grpId="0" autoUpdateAnimBg="0"/>
      <p:bldP spid="23" grpId="0" autoUpdateAnimBg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7" name="Text Box 44"/>
          <p:cNvSpPr txBox="1">
            <a:spLocks noChangeArrowheads="1"/>
          </p:cNvSpPr>
          <p:nvPr/>
        </p:nvSpPr>
        <p:spPr bwMode="auto">
          <a:xfrm>
            <a:off x="1104900" y="58189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66673" name="Text Box 49"/>
          <p:cNvSpPr txBox="1">
            <a:spLocks noChangeArrowheads="1"/>
          </p:cNvSpPr>
          <p:nvPr/>
        </p:nvSpPr>
        <p:spPr bwMode="auto">
          <a:xfrm>
            <a:off x="684213" y="332656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ea"/>
                <a:ea typeface="+mn-ea"/>
              </a:rPr>
              <a:t>电容器</a:t>
            </a: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串联 </a:t>
            </a:r>
          </a:p>
        </p:txBody>
      </p:sp>
      <p:sp>
        <p:nvSpPr>
          <p:cNvPr id="666678" name="Text Box 54"/>
          <p:cNvSpPr txBox="1">
            <a:spLocks noChangeArrowheads="1"/>
          </p:cNvSpPr>
          <p:nvPr/>
        </p:nvSpPr>
        <p:spPr bwMode="auto">
          <a:xfrm>
            <a:off x="2339752" y="345356"/>
            <a:ext cx="477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ea"/>
                <a:ea typeface="+mn-ea"/>
              </a:rPr>
              <a:t>—— 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ea typeface="+mn-ea"/>
              </a:rPr>
              <a:t>各电容上电量相同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91" y="936569"/>
            <a:ext cx="3438525" cy="20478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17181" y="1196752"/>
            <a:ext cx="2330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总电压等于各电容器电压之和</a:t>
            </a:r>
          </a:p>
        </p:txBody>
      </p:sp>
      <p:sp>
        <p:nvSpPr>
          <p:cNvPr id="15" name="矩形 14"/>
          <p:cNvSpPr/>
          <p:nvPr/>
        </p:nvSpPr>
        <p:spPr>
          <a:xfrm>
            <a:off x="899592" y="4263479"/>
            <a:ext cx="6548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串联的作用：</a:t>
            </a:r>
            <a:r>
              <a:rPr lang="zh-CN" altLang="en-US" sz="2400" b="1" dirty="0">
                <a:solidFill>
                  <a:srgbClr val="FFC000"/>
                </a:solidFill>
                <a:latin typeface="+mn-ea"/>
                <a:ea typeface="+mn-ea"/>
              </a:rPr>
              <a:t>增大耐压，但电容减小。</a:t>
            </a:r>
          </a:p>
        </p:txBody>
      </p:sp>
      <p:graphicFrame>
        <p:nvGraphicFramePr>
          <p:cNvPr id="16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541430"/>
              </p:ext>
            </p:extLst>
          </p:nvPr>
        </p:nvGraphicFramePr>
        <p:xfrm>
          <a:off x="940867" y="3212976"/>
          <a:ext cx="103346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31" name="Equation" r:id="rId4" imgW="419269" imgH="371373" progId="Equation.3">
                  <p:embed/>
                </p:oleObj>
              </mc:Choice>
              <mc:Fallback>
                <p:oleObj name="Equation" r:id="rId4" imgW="419269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867" y="3212976"/>
                        <a:ext cx="103346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017519"/>
              </p:ext>
            </p:extLst>
          </p:nvPr>
        </p:nvGraphicFramePr>
        <p:xfrm>
          <a:off x="2025130" y="3212976"/>
          <a:ext cx="2792412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32" name="Equation" r:id="rId6" imgW="1219200" imgH="371373" progId="Equation.3">
                  <p:embed/>
                </p:oleObj>
              </mc:Choice>
              <mc:Fallback>
                <p:oleObj name="Equation" r:id="rId6" imgW="1219200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130" y="3212976"/>
                        <a:ext cx="2792412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52380"/>
              </p:ext>
            </p:extLst>
          </p:nvPr>
        </p:nvGraphicFramePr>
        <p:xfrm>
          <a:off x="4817542" y="3212976"/>
          <a:ext cx="290353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633" name="Equation" r:id="rId8" imgW="1276435" imgH="380864" progId="Equation.3">
                  <p:embed/>
                </p:oleObj>
              </mc:Choice>
              <mc:Fallback>
                <p:oleObj name="Equation" r:id="rId8" imgW="1276435" imgH="3808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7542" y="3212976"/>
                        <a:ext cx="290353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851462" y="5013176"/>
            <a:ext cx="753696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当两个极板所带电量的绝对值</a:t>
            </a:r>
            <a:r>
              <a:rPr lang="zh-CN" alt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不相等</a:t>
            </a:r>
            <a:r>
              <a:rPr lang="zh-CN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时，公式中的</a:t>
            </a:r>
            <a:r>
              <a:rPr lang="en-US" altLang="zh-CN" sz="2600" b="1" dirty="0">
                <a:solidFill>
                  <a:srgbClr val="FFFF00"/>
                </a:solidFill>
                <a:latin typeface="+mn-ea"/>
                <a:ea typeface="+mn-ea"/>
              </a:rPr>
              <a:t>Q</a:t>
            </a:r>
            <a:r>
              <a:rPr lang="zh-CN" altLang="en-US" sz="2600" b="1" dirty="0">
                <a:solidFill>
                  <a:srgbClr val="FFFF00"/>
                </a:solidFill>
                <a:latin typeface="+mn-ea"/>
                <a:ea typeface="+mn-ea"/>
              </a:rPr>
              <a:t>应为用导线将两极板相连时自正极板流向负极板的</a:t>
            </a:r>
            <a:r>
              <a:rPr lang="zh-CN" altLang="en-US" sz="2600" b="1" dirty="0" smtClean="0">
                <a:solidFill>
                  <a:srgbClr val="FFFF00"/>
                </a:solidFill>
                <a:latin typeface="+mn-ea"/>
                <a:ea typeface="+mn-ea"/>
              </a:rPr>
              <a:t>电量。</a:t>
            </a:r>
            <a:endParaRPr lang="zh-CN" altLang="en-US" sz="2600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28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300"/>
                                        <p:tgtEl>
                                          <p:spTgt spid="66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66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73" grpId="0" autoUpdateAnimBg="0"/>
      <p:bldP spid="666678" grpId="0" autoUpdateAnimBg="0"/>
      <p:bldP spid="13" grpId="0"/>
      <p:bldP spid="15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9" name="Text Box 34"/>
          <p:cNvSpPr txBox="1">
            <a:spLocks noChangeArrowheads="1"/>
          </p:cNvSpPr>
          <p:nvPr/>
        </p:nvSpPr>
        <p:spPr bwMode="auto">
          <a:xfrm>
            <a:off x="2987824" y="476672"/>
            <a:ext cx="3419103" cy="5539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 smtClean="0">
                <a:solidFill>
                  <a:srgbClr val="00FF00"/>
                </a:solidFill>
                <a:latin typeface="+mj-lt"/>
                <a:ea typeface="+mn-ea"/>
              </a:rPr>
              <a:t>§</a:t>
            </a:r>
            <a:r>
              <a:rPr lang="en-US" altLang="zh-CN" sz="3000" b="1" dirty="0" smtClean="0">
                <a:solidFill>
                  <a:srgbClr val="66FF33"/>
                </a:solidFill>
                <a:latin typeface="+mj-lt"/>
                <a:ea typeface="+mn-ea"/>
              </a:rPr>
              <a:t>8-10 </a:t>
            </a:r>
            <a:r>
              <a:rPr lang="zh-CN" altLang="en-US" sz="3000" b="1" dirty="0">
                <a:solidFill>
                  <a:srgbClr val="66FF33"/>
                </a:solidFill>
                <a:latin typeface="+mj-lt"/>
                <a:ea typeface="+mn-ea"/>
              </a:rPr>
              <a:t>电场能量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1520" y="1196752"/>
            <a:ext cx="8064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一</a:t>
            </a:r>
            <a:r>
              <a:rPr lang="en-US" altLang="zh-CN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. </a:t>
            </a:r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充电电容器的储能</a:t>
            </a:r>
            <a:endParaRPr lang="zh-CN" altLang="en-US" sz="28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65125" y="2437293"/>
            <a:ext cx="806450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闭合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开关</a:t>
            </a:r>
            <a:r>
              <a:rPr lang="en-US" altLang="zh-CN" sz="2500" b="1" dirty="0" smtClean="0">
                <a:solidFill>
                  <a:schemeClr val="bg1"/>
                </a:solidFill>
                <a:latin typeface="+mn-lt"/>
                <a:ea typeface="+mn-ea"/>
              </a:rPr>
              <a:t>a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，电容器充电；充满后断开</a:t>
            </a:r>
            <a:r>
              <a:rPr lang="en-US" altLang="zh-CN" sz="2500" b="1" dirty="0" smtClean="0">
                <a:solidFill>
                  <a:schemeClr val="bg1"/>
                </a:solidFill>
                <a:latin typeface="+mn-lt"/>
                <a:ea typeface="+mn-ea"/>
              </a:rPr>
              <a:t>a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。</a:t>
            </a:r>
            <a:endParaRPr lang="zh-CN" altLang="en-US" sz="25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201" y="1799238"/>
            <a:ext cx="806450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500" b="1" dirty="0" smtClean="0">
                <a:solidFill>
                  <a:schemeClr val="bg1"/>
                </a:solidFill>
                <a:latin typeface="+mn-lt"/>
                <a:ea typeface="+mn-ea"/>
              </a:rPr>
              <a:t>1. 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充电电容器存储有能量的实验验证</a:t>
            </a:r>
            <a:endParaRPr lang="zh-CN" altLang="en-US" sz="25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65125" y="2982651"/>
            <a:ext cx="711043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闭合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开关</a:t>
            </a:r>
            <a:r>
              <a:rPr lang="en-US" altLang="zh-CN" sz="2500" b="1" dirty="0" smtClean="0">
                <a:solidFill>
                  <a:schemeClr val="bg1"/>
                </a:solidFill>
                <a:latin typeface="+mn-lt"/>
                <a:ea typeface="+mn-ea"/>
              </a:rPr>
              <a:t>b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，电容器放电；灯泡</a:t>
            </a:r>
            <a:r>
              <a:rPr lang="en-US" altLang="zh-CN" sz="2500" b="1" dirty="0" smtClean="0">
                <a:solidFill>
                  <a:schemeClr val="bg1"/>
                </a:solidFill>
                <a:latin typeface="+mn-lt"/>
                <a:ea typeface="+mn-ea"/>
              </a:rPr>
              <a:t>R</a:t>
            </a:r>
            <a:r>
              <a:rPr lang="zh-CN" altLang="en-US" sz="2500" b="1" dirty="0" smtClean="0">
                <a:solidFill>
                  <a:schemeClr val="bg1"/>
                </a:solidFill>
                <a:latin typeface="+mn-lt"/>
                <a:ea typeface="+mn-ea"/>
              </a:rPr>
              <a:t>发出强闪光。</a:t>
            </a:r>
            <a:endParaRPr lang="zh-CN" altLang="en-US" sz="25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933056"/>
            <a:ext cx="4029075" cy="2286000"/>
          </a:xfrm>
          <a:prstGeom prst="rect">
            <a:avLst/>
          </a:prstGeom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298209" y="4149080"/>
            <a:ext cx="2017811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证明充电后的电容器存有能量</a:t>
            </a:r>
            <a:r>
              <a:rPr lang="zh-CN" altLang="en-US" sz="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。</a:t>
            </a:r>
            <a:endParaRPr lang="zh-CN" altLang="en-US" sz="25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311347" y="4920480"/>
            <a:ext cx="2017811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                </a:t>
            </a:r>
            <a:endParaRPr lang="en-US" altLang="zh-CN" sz="25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  <a:p>
            <a:pPr algn="l" eaLnBrk="1" hangingPunct="1"/>
            <a:r>
              <a:rPr lang="zh-CN" altLang="en-US" sz="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存有</a:t>
            </a:r>
            <a:r>
              <a:rPr lang="zh-CN" altLang="en-US" sz="25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多少能量？</a:t>
            </a:r>
            <a:endParaRPr lang="zh-CN" altLang="en-US" sz="25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087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938" name="Group 2"/>
          <p:cNvGrpSpPr>
            <a:grpSpLocks/>
          </p:cNvGrpSpPr>
          <p:nvPr/>
        </p:nvGrpSpPr>
        <p:grpSpPr bwMode="auto">
          <a:xfrm>
            <a:off x="6648450" y="2566839"/>
            <a:ext cx="1679575" cy="3416299"/>
            <a:chOff x="3878" y="949"/>
            <a:chExt cx="1058" cy="2152"/>
          </a:xfrm>
        </p:grpSpPr>
        <p:sp>
          <p:nvSpPr>
            <p:cNvPr id="30753" name="Rectangle 3"/>
            <p:cNvSpPr>
              <a:spLocks noChangeArrowheads="1"/>
            </p:cNvSpPr>
            <p:nvPr/>
          </p:nvSpPr>
          <p:spPr bwMode="auto">
            <a:xfrm>
              <a:off x="4752" y="949"/>
              <a:ext cx="144" cy="1824"/>
            </a:xfrm>
            <a:prstGeom prst="rect">
              <a:avLst/>
            </a:prstGeom>
            <a:solidFill>
              <a:srgbClr val="CC6600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754" name="Text Box 4"/>
            <p:cNvSpPr txBox="1">
              <a:spLocks noChangeArrowheads="1"/>
            </p:cNvSpPr>
            <p:nvPr/>
          </p:nvSpPr>
          <p:spPr bwMode="auto">
            <a:xfrm>
              <a:off x="3878" y="2806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 i="1">
                  <a:solidFill>
                    <a:srgbClr val="00FF00"/>
                  </a:solidFill>
                  <a:latin typeface="+mn-lt"/>
                  <a:ea typeface="+mn-ea"/>
                </a:rPr>
                <a:t>A</a:t>
              </a:r>
            </a:p>
          </p:txBody>
        </p:sp>
        <p:sp>
          <p:nvSpPr>
            <p:cNvPr id="30755" name="Text Box 5"/>
            <p:cNvSpPr txBox="1">
              <a:spLocks noChangeArrowheads="1"/>
            </p:cNvSpPr>
            <p:nvPr/>
          </p:nvSpPr>
          <p:spPr bwMode="auto">
            <a:xfrm>
              <a:off x="4690" y="2810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 i="1">
                  <a:solidFill>
                    <a:srgbClr val="00FF00"/>
                  </a:solidFill>
                  <a:latin typeface="+mn-lt"/>
                  <a:ea typeface="+mn-ea"/>
                </a:rPr>
                <a:t>B</a:t>
              </a:r>
            </a:p>
          </p:txBody>
        </p:sp>
        <p:sp>
          <p:nvSpPr>
            <p:cNvPr id="30756" name="Rectangle 6"/>
            <p:cNvSpPr>
              <a:spLocks noChangeArrowheads="1"/>
            </p:cNvSpPr>
            <p:nvPr/>
          </p:nvSpPr>
          <p:spPr bwMode="auto">
            <a:xfrm>
              <a:off x="3936" y="960"/>
              <a:ext cx="144" cy="1824"/>
            </a:xfrm>
            <a:prstGeom prst="rect">
              <a:avLst/>
            </a:prstGeom>
            <a:solidFill>
              <a:srgbClr val="CC6600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23943" name="Text Box 7"/>
          <p:cNvSpPr txBox="1">
            <a:spLocks noChangeArrowheads="1"/>
          </p:cNvSpPr>
          <p:nvPr/>
        </p:nvSpPr>
        <p:spPr bwMode="auto">
          <a:xfrm>
            <a:off x="755650" y="404664"/>
            <a:ext cx="8064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以平行板电容器充电过程为例，来</a:t>
            </a:r>
            <a:r>
              <a:rPr lang="zh-CN" altLang="en-US" b="1" dirty="0" smtClean="0">
                <a:solidFill>
                  <a:srgbClr val="FFFF00"/>
                </a:solidFill>
                <a:latin typeface="+mn-lt"/>
                <a:ea typeface="+mn-ea"/>
              </a:rPr>
              <a:t>计算电容器存储的能量</a:t>
            </a:r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。</a:t>
            </a:r>
            <a:r>
              <a:rPr lang="zh-CN" altLang="en-US" sz="2800" b="1" dirty="0">
                <a:solidFill>
                  <a:srgbClr val="66FFFF"/>
                </a:solidFill>
                <a:latin typeface="+mn-lt"/>
                <a:ea typeface="+mn-ea"/>
              </a:rPr>
              <a:t> </a:t>
            </a:r>
          </a:p>
        </p:txBody>
      </p:sp>
      <p:sp>
        <p:nvSpPr>
          <p:cNvPr id="423944" name="Rectangle 8"/>
          <p:cNvSpPr>
            <a:spLocks noChangeArrowheads="1"/>
          </p:cNvSpPr>
          <p:nvPr/>
        </p:nvSpPr>
        <p:spPr bwMode="auto">
          <a:xfrm>
            <a:off x="762000" y="955526"/>
            <a:ext cx="8058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设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</a:rPr>
              <a:t>0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t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时间内，从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B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板向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A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板迁移的电荷量为 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q = q</a:t>
            </a:r>
            <a:r>
              <a:rPr lang="en-US" altLang="zh-CN" sz="1000" b="1" i="1">
                <a:solidFill>
                  <a:srgbClr val="66FFFF"/>
                </a:solidFill>
                <a:latin typeface="+mn-lt"/>
                <a:ea typeface="+mn-ea"/>
              </a:rPr>
              <a:t> 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</a:rPr>
              <a:t>(</a:t>
            </a:r>
            <a:r>
              <a:rPr lang="en-US" altLang="zh-CN" sz="1200" b="1">
                <a:solidFill>
                  <a:srgbClr val="66FFFF"/>
                </a:solidFill>
                <a:latin typeface="+mn-lt"/>
                <a:ea typeface="+mn-ea"/>
              </a:rPr>
              <a:t> 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t</a:t>
            </a:r>
            <a:r>
              <a:rPr lang="en-US" altLang="zh-CN" sz="1200" b="1" i="1">
                <a:solidFill>
                  <a:srgbClr val="66FFFF"/>
                </a:solidFill>
                <a:latin typeface="+mn-lt"/>
                <a:ea typeface="+mn-ea"/>
              </a:rPr>
              <a:t> 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</a:rPr>
              <a:t>)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，</a:t>
            </a:r>
          </a:p>
        </p:txBody>
      </p:sp>
      <p:graphicFrame>
        <p:nvGraphicFramePr>
          <p:cNvPr id="4239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39152"/>
              </p:ext>
            </p:extLst>
          </p:nvPr>
        </p:nvGraphicFramePr>
        <p:xfrm>
          <a:off x="5767388" y="3190726"/>
          <a:ext cx="8255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3" name="Equation" r:id="rId4" imgW="343069" imgH="152468" progId="Equation.3">
                  <p:embed/>
                </p:oleObj>
              </mc:Choice>
              <mc:Fallback>
                <p:oleObj name="Equation" r:id="rId4" imgW="343069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3190726"/>
                        <a:ext cx="8255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818098"/>
              </p:ext>
            </p:extLst>
          </p:nvPr>
        </p:nvGraphicFramePr>
        <p:xfrm>
          <a:off x="8283575" y="3185964"/>
          <a:ext cx="8255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4" name="Equation" r:id="rId6" imgW="343069" imgH="152468" progId="Equation.3">
                  <p:embed/>
                </p:oleObj>
              </mc:Choice>
              <mc:Fallback>
                <p:oleObj name="Equation" r:id="rId6" imgW="343069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3575" y="3185964"/>
                        <a:ext cx="8255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12710"/>
              </p:ext>
            </p:extLst>
          </p:nvPr>
        </p:nvGraphicFramePr>
        <p:xfrm>
          <a:off x="4500563" y="1368276"/>
          <a:ext cx="9318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5" name="公式" r:id="rId8" imgW="399965" imgH="342900" progId="Equation.3">
                  <p:embed/>
                </p:oleObj>
              </mc:Choice>
              <mc:Fallback>
                <p:oleObj name="公式" r:id="rId8" imgW="399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368276"/>
                        <a:ext cx="9318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3948" name="Group 12"/>
          <p:cNvGrpSpPr>
            <a:grpSpLocks/>
          </p:cNvGrpSpPr>
          <p:nvPr/>
        </p:nvGrpSpPr>
        <p:grpSpPr bwMode="auto">
          <a:xfrm>
            <a:off x="6969125" y="2812901"/>
            <a:ext cx="1066800" cy="2438400"/>
            <a:chOff x="4080" y="1104"/>
            <a:chExt cx="672" cy="1536"/>
          </a:xfrm>
        </p:grpSpPr>
        <p:sp>
          <p:nvSpPr>
            <p:cNvPr id="30748" name="Line 13"/>
            <p:cNvSpPr>
              <a:spLocks noChangeShapeType="1"/>
            </p:cNvSpPr>
            <p:nvPr/>
          </p:nvSpPr>
          <p:spPr bwMode="auto">
            <a:xfrm>
              <a:off x="4080" y="1104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9" name="Line 14"/>
            <p:cNvSpPr>
              <a:spLocks noChangeShapeType="1"/>
            </p:cNvSpPr>
            <p:nvPr/>
          </p:nvSpPr>
          <p:spPr bwMode="auto">
            <a:xfrm>
              <a:off x="4080" y="1488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50" name="Line 15"/>
            <p:cNvSpPr>
              <a:spLocks noChangeShapeType="1"/>
            </p:cNvSpPr>
            <p:nvPr/>
          </p:nvSpPr>
          <p:spPr bwMode="auto">
            <a:xfrm>
              <a:off x="4080" y="1872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51" name="Line 16"/>
            <p:cNvSpPr>
              <a:spLocks noChangeShapeType="1"/>
            </p:cNvSpPr>
            <p:nvPr/>
          </p:nvSpPr>
          <p:spPr bwMode="auto">
            <a:xfrm>
              <a:off x="4080" y="2282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52" name="Line 17"/>
            <p:cNvSpPr>
              <a:spLocks noChangeShapeType="1"/>
            </p:cNvSpPr>
            <p:nvPr/>
          </p:nvSpPr>
          <p:spPr bwMode="auto">
            <a:xfrm>
              <a:off x="4080" y="2640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3954" name="Rectangle 18"/>
          <p:cNvSpPr>
            <a:spLocks noChangeArrowheads="1"/>
          </p:cNvSpPr>
          <p:nvPr/>
        </p:nvSpPr>
        <p:spPr bwMode="auto">
          <a:xfrm>
            <a:off x="768350" y="1916832"/>
            <a:ext cx="42354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将 </a:t>
            </a:r>
            <a:r>
              <a:rPr lang="en-US" altLang="zh-CN" b="1" dirty="0" err="1">
                <a:solidFill>
                  <a:srgbClr val="66FFFF"/>
                </a:solidFill>
                <a:latin typeface="+mn-lt"/>
                <a:ea typeface="+mn-ea"/>
              </a:rPr>
              <a:t>d</a:t>
            </a:r>
            <a:r>
              <a:rPr lang="en-US" altLang="zh-CN" b="1" i="1" dirty="0" err="1">
                <a:solidFill>
                  <a:srgbClr val="66FFFF"/>
                </a:solidFill>
                <a:latin typeface="+mn-lt"/>
                <a:ea typeface="+mn-ea"/>
              </a:rPr>
              <a:t>q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的电荷由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B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板移到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A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板，电源需作的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功（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外力做的功等于电势能的改变量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）为 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42395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287940"/>
              </p:ext>
            </p:extLst>
          </p:nvPr>
        </p:nvGraphicFramePr>
        <p:xfrm>
          <a:off x="1908175" y="2963540"/>
          <a:ext cx="22653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6" name="公式" r:id="rId10" imgW="1028869" imgH="342900" progId="Equation.3">
                  <p:embed/>
                </p:oleObj>
              </mc:Choice>
              <mc:Fallback>
                <p:oleObj name="公式" r:id="rId10" imgW="10288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963540"/>
                        <a:ext cx="22653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5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416226"/>
              </p:ext>
            </p:extLst>
          </p:nvPr>
        </p:nvGraphicFramePr>
        <p:xfrm>
          <a:off x="1527175" y="4465489"/>
          <a:ext cx="3332163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7" name="公式" r:id="rId12" imgW="1542965" imgH="371373" progId="Equation.3">
                  <p:embed/>
                </p:oleObj>
              </mc:Choice>
              <mc:Fallback>
                <p:oleObj name="公式" r:id="rId12" imgW="1542965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4465489"/>
                        <a:ext cx="3332163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57" name="Text Box 21"/>
          <p:cNvSpPr txBox="1">
            <a:spLocks noChangeArrowheads="1"/>
          </p:cNvSpPr>
          <p:nvPr/>
        </p:nvSpPr>
        <p:spPr bwMode="auto">
          <a:xfrm>
            <a:off x="768350" y="3750131"/>
            <a:ext cx="4308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极板上电量从</a:t>
            </a:r>
            <a:r>
              <a:rPr lang="en-US" altLang="zh-CN" b="1" dirty="0">
                <a:solidFill>
                  <a:srgbClr val="66FFFF"/>
                </a:solidFill>
                <a:latin typeface="+mn-lt"/>
                <a:ea typeface="+mn-ea"/>
              </a:rPr>
              <a:t>0 </a:t>
            </a:r>
            <a:r>
              <a:rPr lang="en-US" altLang="zh-CN" b="1" dirty="0">
                <a:solidFill>
                  <a:srgbClr val="66FFFF"/>
                </a:solidFill>
                <a:latin typeface="+mn-lt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Q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时，电源所作的总功为</a:t>
            </a:r>
          </a:p>
        </p:txBody>
      </p:sp>
      <p:grpSp>
        <p:nvGrpSpPr>
          <p:cNvPr id="423958" name="Group 22"/>
          <p:cNvGrpSpPr>
            <a:grpSpLocks/>
          </p:cNvGrpSpPr>
          <p:nvPr/>
        </p:nvGrpSpPr>
        <p:grpSpPr bwMode="auto">
          <a:xfrm>
            <a:off x="6805613" y="1441301"/>
            <a:ext cx="1354137" cy="1152525"/>
            <a:chOff x="4059" y="1207"/>
            <a:chExt cx="853" cy="726"/>
          </a:xfrm>
        </p:grpSpPr>
        <p:sp>
          <p:nvSpPr>
            <p:cNvPr id="30744" name="Freeform 23"/>
            <p:cNvSpPr>
              <a:spLocks/>
            </p:cNvSpPr>
            <p:nvPr/>
          </p:nvSpPr>
          <p:spPr bwMode="auto">
            <a:xfrm rot="7170040">
              <a:off x="3830" y="1527"/>
              <a:ext cx="635" cy="177"/>
            </a:xfrm>
            <a:custGeom>
              <a:avLst/>
              <a:gdLst>
                <a:gd name="T0" fmla="*/ 0 w 771"/>
                <a:gd name="T1" fmla="*/ 4 h 295"/>
                <a:gd name="T2" fmla="*/ 52 w 771"/>
                <a:gd name="T3" fmla="*/ 21 h 295"/>
                <a:gd name="T4" fmla="*/ 103 w 771"/>
                <a:gd name="T5" fmla="*/ 14 h 295"/>
                <a:gd name="T6" fmla="*/ 189 w 771"/>
                <a:gd name="T7" fmla="*/ 17 h 295"/>
                <a:gd name="T8" fmla="*/ 240 w 771"/>
                <a:gd name="T9" fmla="*/ 17 h 295"/>
                <a:gd name="T10" fmla="*/ 292 w 771"/>
                <a:gd name="T11" fmla="*/ 0 h 2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1" h="295">
                  <a:moveTo>
                    <a:pt x="0" y="45"/>
                  </a:moveTo>
                  <a:cubicBezTo>
                    <a:pt x="45" y="147"/>
                    <a:pt x="91" y="249"/>
                    <a:pt x="136" y="272"/>
                  </a:cubicBezTo>
                  <a:cubicBezTo>
                    <a:pt x="181" y="295"/>
                    <a:pt x="212" y="189"/>
                    <a:pt x="272" y="181"/>
                  </a:cubicBezTo>
                  <a:cubicBezTo>
                    <a:pt x="332" y="173"/>
                    <a:pt x="439" y="219"/>
                    <a:pt x="499" y="226"/>
                  </a:cubicBezTo>
                  <a:cubicBezTo>
                    <a:pt x="559" y="233"/>
                    <a:pt x="590" y="264"/>
                    <a:pt x="635" y="226"/>
                  </a:cubicBezTo>
                  <a:cubicBezTo>
                    <a:pt x="680" y="188"/>
                    <a:pt x="748" y="37"/>
                    <a:pt x="771" y="0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5" name="Line 24"/>
            <p:cNvSpPr>
              <a:spLocks noChangeShapeType="1"/>
            </p:cNvSpPr>
            <p:nvPr/>
          </p:nvSpPr>
          <p:spPr bwMode="auto">
            <a:xfrm>
              <a:off x="4377" y="1207"/>
              <a:ext cx="0" cy="36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6" name="Line 25"/>
            <p:cNvSpPr>
              <a:spLocks noChangeShapeType="1"/>
            </p:cNvSpPr>
            <p:nvPr/>
          </p:nvSpPr>
          <p:spPr bwMode="auto">
            <a:xfrm>
              <a:off x="4468" y="1275"/>
              <a:ext cx="0" cy="2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7" name="Freeform 26"/>
            <p:cNvSpPr>
              <a:spLocks/>
            </p:cNvSpPr>
            <p:nvPr/>
          </p:nvSpPr>
          <p:spPr bwMode="auto">
            <a:xfrm>
              <a:off x="4487" y="1384"/>
              <a:ext cx="425" cy="526"/>
            </a:xfrm>
            <a:custGeom>
              <a:avLst/>
              <a:gdLst>
                <a:gd name="T0" fmla="*/ 0 w 425"/>
                <a:gd name="T1" fmla="*/ 0 h 526"/>
                <a:gd name="T2" fmla="*/ 182 w 425"/>
                <a:gd name="T3" fmla="*/ 41 h 526"/>
                <a:gd name="T4" fmla="*/ 212 w 425"/>
                <a:gd name="T5" fmla="*/ 101 h 526"/>
                <a:gd name="T6" fmla="*/ 232 w 425"/>
                <a:gd name="T7" fmla="*/ 223 h 526"/>
                <a:gd name="T8" fmla="*/ 303 w 425"/>
                <a:gd name="T9" fmla="*/ 273 h 526"/>
                <a:gd name="T10" fmla="*/ 364 w 425"/>
                <a:gd name="T11" fmla="*/ 293 h 526"/>
                <a:gd name="T12" fmla="*/ 414 w 425"/>
                <a:gd name="T13" fmla="*/ 384 h 526"/>
                <a:gd name="T14" fmla="*/ 424 w 425"/>
                <a:gd name="T15" fmla="*/ 526 h 5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526">
                  <a:moveTo>
                    <a:pt x="0" y="0"/>
                  </a:moveTo>
                  <a:cubicBezTo>
                    <a:pt x="61" y="10"/>
                    <a:pt x="123" y="22"/>
                    <a:pt x="182" y="41"/>
                  </a:cubicBezTo>
                  <a:cubicBezTo>
                    <a:pt x="199" y="66"/>
                    <a:pt x="206" y="72"/>
                    <a:pt x="212" y="101"/>
                  </a:cubicBezTo>
                  <a:cubicBezTo>
                    <a:pt x="220" y="141"/>
                    <a:pt x="203" y="194"/>
                    <a:pt x="232" y="223"/>
                  </a:cubicBezTo>
                  <a:cubicBezTo>
                    <a:pt x="265" y="256"/>
                    <a:pt x="258" y="255"/>
                    <a:pt x="303" y="273"/>
                  </a:cubicBezTo>
                  <a:cubicBezTo>
                    <a:pt x="323" y="281"/>
                    <a:pt x="364" y="293"/>
                    <a:pt x="364" y="293"/>
                  </a:cubicBezTo>
                  <a:cubicBezTo>
                    <a:pt x="410" y="363"/>
                    <a:pt x="396" y="331"/>
                    <a:pt x="414" y="384"/>
                  </a:cubicBezTo>
                  <a:cubicBezTo>
                    <a:pt x="425" y="513"/>
                    <a:pt x="424" y="465"/>
                    <a:pt x="424" y="526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3963" name="Line 27"/>
          <p:cNvSpPr>
            <a:spLocks noChangeShapeType="1"/>
          </p:cNvSpPr>
          <p:nvPr/>
        </p:nvSpPr>
        <p:spPr bwMode="auto">
          <a:xfrm flipH="1">
            <a:off x="6726238" y="2019151"/>
            <a:ext cx="219075" cy="269875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23964" name="Group 28"/>
          <p:cNvGrpSpPr>
            <a:grpSpLocks/>
          </p:cNvGrpSpPr>
          <p:nvPr/>
        </p:nvGrpSpPr>
        <p:grpSpPr bwMode="auto">
          <a:xfrm>
            <a:off x="6796088" y="1798489"/>
            <a:ext cx="268287" cy="396875"/>
            <a:chOff x="5420" y="1253"/>
            <a:chExt cx="169" cy="250"/>
          </a:xfrm>
        </p:grpSpPr>
        <p:sp>
          <p:nvSpPr>
            <p:cNvPr id="30742" name="Oval 29"/>
            <p:cNvSpPr>
              <a:spLocks noChangeArrowheads="1"/>
            </p:cNvSpPr>
            <p:nvPr/>
          </p:nvSpPr>
          <p:spPr bwMode="auto">
            <a:xfrm>
              <a:off x="5465" y="1323"/>
              <a:ext cx="124" cy="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743" name="Rectangle 30"/>
            <p:cNvSpPr>
              <a:spLocks noChangeArrowheads="1"/>
            </p:cNvSpPr>
            <p:nvPr/>
          </p:nvSpPr>
          <p:spPr bwMode="auto">
            <a:xfrm>
              <a:off x="5420" y="1253"/>
              <a:ext cx="1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>
                  <a:solidFill>
                    <a:srgbClr val="FF0000"/>
                  </a:solidFill>
                  <a:latin typeface="+mn-lt"/>
                  <a:ea typeface="+mn-ea"/>
                </a:rPr>
                <a:t>+</a:t>
              </a:r>
            </a:p>
          </p:txBody>
        </p:sp>
      </p:grpSp>
      <p:sp>
        <p:nvSpPr>
          <p:cNvPr id="423967" name="Text Box 31"/>
          <p:cNvSpPr txBox="1">
            <a:spLocks noChangeArrowheads="1"/>
          </p:cNvSpPr>
          <p:nvPr/>
        </p:nvSpPr>
        <p:spPr bwMode="auto">
          <a:xfrm>
            <a:off x="5937919" y="3952726"/>
            <a:ext cx="6495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FF66"/>
                </a:solidFill>
                <a:latin typeface="+mn-lt"/>
                <a:ea typeface="+mn-ea"/>
              </a:rPr>
              <a:t>+</a:t>
            </a:r>
            <a:r>
              <a:rPr lang="en-US" altLang="zh-CN" sz="2800" b="1" i="1">
                <a:solidFill>
                  <a:srgbClr val="FFFF66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3968" name="Text Box 32"/>
          <p:cNvSpPr txBox="1">
            <a:spLocks noChangeArrowheads="1"/>
          </p:cNvSpPr>
          <p:nvPr/>
        </p:nvSpPr>
        <p:spPr bwMode="auto">
          <a:xfrm>
            <a:off x="8405813" y="3952726"/>
            <a:ext cx="560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FF66"/>
                </a:solidFill>
                <a:latin typeface="+mn-lt"/>
                <a:ea typeface="+mn-ea"/>
              </a:rPr>
              <a:t>-</a:t>
            </a:r>
            <a:r>
              <a:rPr lang="en-US" altLang="zh-CN" sz="2800" b="1" i="1">
                <a:solidFill>
                  <a:srgbClr val="FFFF66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3969" name="Rectangle 33"/>
          <p:cNvSpPr>
            <a:spLocks noChangeArrowheads="1"/>
          </p:cNvSpPr>
          <p:nvPr/>
        </p:nvSpPr>
        <p:spPr bwMode="auto">
          <a:xfrm>
            <a:off x="788988" y="1460351"/>
            <a:ext cx="3998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则，两极板间的电势差为</a:t>
            </a:r>
            <a:endParaRPr lang="zh-CN" altLang="en-US" b="1">
              <a:solidFill>
                <a:srgbClr val="66FFFF"/>
              </a:solidFill>
              <a:latin typeface="+mn-lt"/>
              <a:ea typeface="+mn-ea"/>
            </a:endParaRPr>
          </a:p>
        </p:txBody>
      </p:sp>
      <p:graphicFrame>
        <p:nvGraphicFramePr>
          <p:cNvPr id="4239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389315"/>
              </p:ext>
            </p:extLst>
          </p:nvPr>
        </p:nvGraphicFramePr>
        <p:xfrm>
          <a:off x="1521715" y="5784701"/>
          <a:ext cx="1731962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8" name="公式" r:id="rId14" imgW="780965" imgH="371373" progId="Equation.3">
                  <p:embed/>
                </p:oleObj>
              </mc:Choice>
              <mc:Fallback>
                <p:oleObj name="公式" r:id="rId14" imgW="780965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715" y="5784701"/>
                        <a:ext cx="1731962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7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0787"/>
              </p:ext>
            </p:extLst>
          </p:nvPr>
        </p:nvGraphicFramePr>
        <p:xfrm>
          <a:off x="3253677" y="5817245"/>
          <a:ext cx="22923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9" name="公式" r:id="rId16" imgW="1047835" imgH="342900" progId="Equation.3">
                  <p:embed/>
                </p:oleObj>
              </mc:Choice>
              <mc:Fallback>
                <p:oleObj name="公式" r:id="rId16" imgW="104783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677" y="5817245"/>
                        <a:ext cx="22923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791379" y="5344964"/>
            <a:ext cx="5724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电源所作的功转化为电容器存储的能量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7222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2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2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3" grpId="0" autoUpdateAnimBg="0"/>
      <p:bldP spid="423944" grpId="0" autoUpdateAnimBg="0"/>
      <p:bldP spid="423954" grpId="0" autoUpdateAnimBg="0"/>
      <p:bldP spid="423957" grpId="0" autoUpdateAnimBg="0"/>
      <p:bldP spid="423963" grpId="0" animBg="1"/>
      <p:bldP spid="423963" grpId="1" animBg="1"/>
      <p:bldP spid="423967" grpId="0"/>
      <p:bldP spid="423968" grpId="0"/>
      <p:bldP spid="423969" grpId="0" autoUpdateAnimBg="0"/>
      <p:bldP spid="3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78" name="Text Box 18"/>
          <p:cNvSpPr txBox="1">
            <a:spLocks noChangeArrowheads="1"/>
          </p:cNvSpPr>
          <p:nvPr/>
        </p:nvSpPr>
        <p:spPr bwMode="auto">
          <a:xfrm>
            <a:off x="2819400" y="4829473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——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能量密度为空间坐标的函数</a:t>
            </a:r>
          </a:p>
        </p:txBody>
      </p:sp>
      <p:sp>
        <p:nvSpPr>
          <p:cNvPr id="424962" name="Text Box 2"/>
          <p:cNvSpPr txBox="1">
            <a:spLocks noChangeArrowheads="1"/>
          </p:cNvSpPr>
          <p:nvPr/>
        </p:nvSpPr>
        <p:spPr bwMode="auto">
          <a:xfrm>
            <a:off x="827088" y="260648"/>
            <a:ext cx="561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对于平行板电容器</a:t>
            </a:r>
          </a:p>
        </p:txBody>
      </p:sp>
      <p:graphicFrame>
        <p:nvGraphicFramePr>
          <p:cNvPr id="424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132088"/>
              </p:ext>
            </p:extLst>
          </p:nvPr>
        </p:nvGraphicFramePr>
        <p:xfrm>
          <a:off x="1343680" y="855983"/>
          <a:ext cx="10668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1" name="公式" r:id="rId3" imgW="457200" imgH="133486" progId="Equation.3">
                  <p:embed/>
                </p:oleObj>
              </mc:Choice>
              <mc:Fallback>
                <p:oleObj name="公式" r:id="rId3" imgW="457200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680" y="855983"/>
                        <a:ext cx="10668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145861"/>
              </p:ext>
            </p:extLst>
          </p:nvPr>
        </p:nvGraphicFramePr>
        <p:xfrm>
          <a:off x="2999443" y="638198"/>
          <a:ext cx="1012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2" name="公式" r:id="rId5" imgW="438235" imgH="342900" progId="Equation.3">
                  <p:embed/>
                </p:oleObj>
              </mc:Choice>
              <mc:Fallback>
                <p:oleObj name="公式" r:id="rId5" imgW="43823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443" y="638198"/>
                        <a:ext cx="10128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5" name="AutoShape 5"/>
          <p:cNvSpPr>
            <a:spLocks noChangeArrowheads="1"/>
          </p:cNvSpPr>
          <p:nvPr/>
        </p:nvSpPr>
        <p:spPr bwMode="auto">
          <a:xfrm>
            <a:off x="636362" y="1363139"/>
            <a:ext cx="813251" cy="381000"/>
          </a:xfrm>
          <a:prstGeom prst="rightArrow">
            <a:avLst>
              <a:gd name="adj1" fmla="val 43333"/>
              <a:gd name="adj2" fmla="val 720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4969" name="AutoShape 9"/>
          <p:cNvSpPr>
            <a:spLocks noChangeArrowheads="1"/>
          </p:cNvSpPr>
          <p:nvPr/>
        </p:nvSpPr>
        <p:spPr bwMode="auto">
          <a:xfrm>
            <a:off x="2873375" y="2659360"/>
            <a:ext cx="2881313" cy="1008063"/>
          </a:xfrm>
          <a:prstGeom prst="bevel">
            <a:avLst>
              <a:gd name="adj" fmla="val 4847"/>
            </a:avLst>
          </a:prstGeom>
          <a:solidFill>
            <a:srgbClr val="006666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424970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808283"/>
              </p:ext>
            </p:extLst>
          </p:nvPr>
        </p:nvGraphicFramePr>
        <p:xfrm>
          <a:off x="3059113" y="2622848"/>
          <a:ext cx="2449512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3" name="Equation" r:id="rId7" imgW="609600" imgH="247684" progId="Equation.DSMT4">
                  <p:embed/>
                </p:oleObj>
              </mc:Choice>
              <mc:Fallback>
                <p:oleObj name="Equation" r:id="rId7" imgW="609600" imgH="247684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622848"/>
                        <a:ext cx="2449512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1" name="Rectangle 11"/>
          <p:cNvSpPr>
            <a:spLocks noChangeArrowheads="1"/>
          </p:cNvSpPr>
          <p:nvPr/>
        </p:nvSpPr>
        <p:spPr bwMode="auto">
          <a:xfrm>
            <a:off x="1042988" y="2859385"/>
            <a:ext cx="1847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能量密度</a:t>
            </a:r>
          </a:p>
        </p:txBody>
      </p:sp>
      <p:graphicFrame>
        <p:nvGraphicFramePr>
          <p:cNvPr id="424972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320608"/>
              </p:ext>
            </p:extLst>
          </p:nvPr>
        </p:nvGraphicFramePr>
        <p:xfrm>
          <a:off x="7323330" y="4829473"/>
          <a:ext cx="1641283" cy="49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4" name="Equation" r:id="rId9" imgW="749160" imgH="177480" progId="Equation.DSMT4">
                  <p:embed/>
                </p:oleObj>
              </mc:Choice>
              <mc:Fallback>
                <p:oleObj name="Equation" r:id="rId9" imgW="74916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330" y="4829473"/>
                        <a:ext cx="1641283" cy="498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3" name="Text Box 13"/>
          <p:cNvSpPr txBox="1">
            <a:spLocks noChangeArrowheads="1"/>
          </p:cNvSpPr>
          <p:nvPr/>
        </p:nvSpPr>
        <p:spPr bwMode="auto">
          <a:xfrm>
            <a:off x="827088" y="3748385"/>
            <a:ext cx="6697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FFFF"/>
                </a:solidFill>
                <a:latin typeface="+mn-lt"/>
                <a:ea typeface="+mn-ea"/>
              </a:rPr>
              <a:t>—— </a:t>
            </a:r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计算电场能量密度的普遍公式，</a:t>
            </a:r>
          </a:p>
        </p:txBody>
      </p:sp>
      <p:sp>
        <p:nvSpPr>
          <p:cNvPr id="424974" name="Text Box 14"/>
          <p:cNvSpPr txBox="1">
            <a:spLocks noChangeArrowheads="1"/>
          </p:cNvSpPr>
          <p:nvPr/>
        </p:nvSpPr>
        <p:spPr bwMode="auto">
          <a:xfrm>
            <a:off x="5807075" y="3748385"/>
            <a:ext cx="333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不论电场均匀与否</a:t>
            </a:r>
          </a:p>
        </p:txBody>
      </p:sp>
      <p:sp>
        <p:nvSpPr>
          <p:cNvPr id="424975" name="Rectangle 15"/>
          <p:cNvSpPr>
            <a:spLocks noChangeArrowheads="1"/>
          </p:cNvSpPr>
          <p:nvPr/>
        </p:nvSpPr>
        <p:spPr bwMode="auto">
          <a:xfrm>
            <a:off x="914400" y="4227810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，也不论是静电场还是非静电场都是适用的。</a:t>
            </a: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304800" y="4829473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FFFF"/>
                </a:solidFill>
                <a:latin typeface="+mn-lt"/>
                <a:ea typeface="+mn-ea"/>
              </a:rPr>
              <a:t>• </a:t>
            </a:r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对于非均匀电场</a:t>
            </a:r>
          </a:p>
        </p:txBody>
      </p:sp>
      <p:graphicFrame>
        <p:nvGraphicFramePr>
          <p:cNvPr id="4249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569676"/>
              </p:ext>
            </p:extLst>
          </p:nvPr>
        </p:nvGraphicFramePr>
        <p:xfrm>
          <a:off x="1692275" y="5448598"/>
          <a:ext cx="4103688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5" name="Equation" r:id="rId11" imgW="1009565" imgH="285648" progId="Equation.DSMT4">
                  <p:embed/>
                </p:oleObj>
              </mc:Choice>
              <mc:Fallback>
                <p:oleObj name="Equation" r:id="rId11" imgW="1009565" imgH="28564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448598"/>
                        <a:ext cx="4103688" cy="108108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9" name="AutoShape 19"/>
          <p:cNvSpPr>
            <a:spLocks noChangeArrowheads="1"/>
          </p:cNvSpPr>
          <p:nvPr/>
        </p:nvSpPr>
        <p:spPr bwMode="auto">
          <a:xfrm>
            <a:off x="6526213" y="5526385"/>
            <a:ext cx="2438400" cy="914400"/>
          </a:xfrm>
          <a:prstGeom prst="wedgeRectCallout">
            <a:avLst>
              <a:gd name="adj1" fmla="val -91079"/>
              <a:gd name="adj2" fmla="val -34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i="1">
                <a:solidFill>
                  <a:srgbClr val="000000"/>
                </a:solidFill>
                <a:latin typeface="+mn-lt"/>
                <a:ea typeface="+mn-ea"/>
              </a:rPr>
              <a:t>积分遍及电场所占的空间体积 </a:t>
            </a:r>
            <a:r>
              <a:rPr lang="en-US" altLang="zh-CN" b="1" i="1">
                <a:solidFill>
                  <a:srgbClr val="000000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424980" name="AutoShape 20"/>
          <p:cNvSpPr>
            <a:spLocks noChangeArrowheads="1"/>
          </p:cNvSpPr>
          <p:nvPr/>
        </p:nvSpPr>
        <p:spPr bwMode="auto">
          <a:xfrm>
            <a:off x="1104900" y="5261273"/>
            <a:ext cx="457200" cy="3810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736493" y="260648"/>
            <a:ext cx="232916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600" dirty="0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sz="2600" dirty="0">
                <a:solidFill>
                  <a:srgbClr val="FFFF00"/>
                </a:solidFill>
                <a:latin typeface="+mn-lt"/>
                <a:ea typeface="+mn-ea"/>
              </a:rPr>
              <a:t>近代理论</a:t>
            </a:r>
            <a:r>
              <a:rPr lang="zh-CN" altLang="en-US" sz="2600" dirty="0" smtClean="0">
                <a:solidFill>
                  <a:srgbClr val="FFFF00"/>
                </a:solidFill>
                <a:latin typeface="+mn-lt"/>
                <a:ea typeface="+mn-ea"/>
              </a:rPr>
              <a:t>研究</a:t>
            </a:r>
            <a:r>
              <a:rPr lang="zh-CN" altLang="en-US" sz="2600" dirty="0">
                <a:solidFill>
                  <a:srgbClr val="FFFF00"/>
                </a:solidFill>
                <a:latin typeface="+mn-lt"/>
                <a:ea typeface="+mn-ea"/>
              </a:rPr>
              <a:t>表明</a:t>
            </a:r>
            <a:r>
              <a:rPr lang="zh-CN" altLang="en-US" sz="2600" dirty="0" smtClean="0">
                <a:solidFill>
                  <a:srgbClr val="FFFF00"/>
                </a:solidFill>
                <a:latin typeface="+mn-lt"/>
                <a:ea typeface="+mn-ea"/>
              </a:rPr>
              <a:t>：</a:t>
            </a:r>
            <a:r>
              <a: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场具有能量</a:t>
            </a:r>
            <a:r>
              <a:rPr lang="zh-CN" altLang="en-US" sz="26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，</a:t>
            </a:r>
            <a:r>
              <a:rPr lang="zh-CN" altLang="en-US" sz="2600" u="sng" dirty="0" smtClean="0">
                <a:solidFill>
                  <a:srgbClr val="FFFF00"/>
                </a:solidFill>
                <a:latin typeface="+mn-lt"/>
                <a:ea typeface="+mn-ea"/>
              </a:rPr>
              <a:t>如</a:t>
            </a:r>
            <a:r>
              <a:rPr lang="zh-CN" altLang="en-US" sz="26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电磁波可以脱离电荷在空间传输。</a:t>
            </a:r>
            <a:endParaRPr lang="zh-CN" altLang="en-US" sz="2600" u="sng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94559" y="678768"/>
            <a:ext cx="2520280" cy="777875"/>
            <a:chOff x="5074954" y="826383"/>
            <a:chExt cx="2520280" cy="777875"/>
          </a:xfrm>
        </p:grpSpPr>
        <p:sp>
          <p:nvSpPr>
            <p:cNvPr id="21" name="Rectangle 38"/>
            <p:cNvSpPr>
              <a:spLocks noChangeArrowheads="1"/>
            </p:cNvSpPr>
            <p:nvPr/>
          </p:nvSpPr>
          <p:spPr bwMode="auto">
            <a:xfrm>
              <a:off x="5074954" y="947707"/>
              <a:ext cx="252028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</a:rPr>
                <a:t>注意：</a:t>
              </a:r>
              <a:endPara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22" name="Object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1620217"/>
                </p:ext>
              </p:extLst>
            </p:nvPr>
          </p:nvGraphicFramePr>
          <p:xfrm>
            <a:off x="6036595" y="826383"/>
            <a:ext cx="1327150" cy="777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26" name="Equation" r:id="rId13" imgW="330120" imgH="177480" progId="Equation.DSMT4">
                    <p:embed/>
                  </p:oleObj>
                </mc:Choice>
                <mc:Fallback>
                  <p:oleObj name="Equation" r:id="rId13" imgW="33012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6595" y="826383"/>
                          <a:ext cx="1327150" cy="777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834724"/>
              </p:ext>
            </p:extLst>
          </p:nvPr>
        </p:nvGraphicFramePr>
        <p:xfrm>
          <a:off x="481969" y="1676698"/>
          <a:ext cx="639603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7" name="Equation" r:id="rId15" imgW="1917360" imgH="291960" progId="Equation.DSMT4">
                  <p:embed/>
                </p:oleObj>
              </mc:Choice>
              <mc:Fallback>
                <p:oleObj name="Equation" r:id="rId15" imgW="19173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9" y="1676698"/>
                        <a:ext cx="6396038" cy="9080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6695231" y="2230512"/>
            <a:ext cx="232916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       </a:t>
            </a:r>
            <a:r>
              <a:rPr lang="zh-CN" altLang="en-US" sz="2600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 场有能量是</a:t>
            </a:r>
            <a:r>
              <a: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场具有物质性的直接表现</a:t>
            </a:r>
          </a:p>
        </p:txBody>
      </p:sp>
    </p:spTree>
    <p:extLst>
      <p:ext uri="{BB962C8B-B14F-4D97-AF65-F5344CB8AC3E}">
        <p14:creationId xmlns:p14="http://schemas.microsoft.com/office/powerpoint/2010/main" val="1971678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42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2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2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300"/>
                                        <p:tgtEl>
                                          <p:spTgt spid="42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300"/>
                                        <p:tgtEl>
                                          <p:spTgt spid="42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300"/>
                                        <p:tgtEl>
                                          <p:spTgt spid="42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300"/>
                                        <p:tgtEl>
                                          <p:spTgt spid="42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24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4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2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0" fill="hold"/>
                                        <p:tgtEl>
                                          <p:spTgt spid="42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0" fill="hold"/>
                                        <p:tgtEl>
                                          <p:spTgt spid="42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7" dur="300"/>
                                        <p:tgtEl>
                                          <p:spTgt spid="42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78" grpId="0" autoUpdateAnimBg="0"/>
      <p:bldP spid="424962" grpId="0" autoUpdateAnimBg="0"/>
      <p:bldP spid="424965" grpId="0" animBg="1"/>
      <p:bldP spid="424969" grpId="0" animBg="1"/>
      <p:bldP spid="424971" grpId="0" autoUpdateAnimBg="0"/>
      <p:bldP spid="424973" grpId="0" autoUpdateAnimBg="0"/>
      <p:bldP spid="424974" grpId="0" autoUpdateAnimBg="0"/>
      <p:bldP spid="424975" grpId="0" autoUpdateAnimBg="0"/>
      <p:bldP spid="424976" grpId="0" autoUpdateAnimBg="0"/>
      <p:bldP spid="424979" grpId="0" animBg="1" autoUpdateAnimBg="0"/>
      <p:bldP spid="20" grpId="0" autoUpdateAnimBg="0"/>
      <p:bldP spid="2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Oval 2"/>
          <p:cNvSpPr>
            <a:spLocks noChangeArrowheads="1"/>
          </p:cNvSpPr>
          <p:nvPr/>
        </p:nvSpPr>
        <p:spPr bwMode="auto">
          <a:xfrm>
            <a:off x="7242309" y="1240562"/>
            <a:ext cx="1143000" cy="1143000"/>
          </a:xfrm>
          <a:prstGeom prst="ellipse">
            <a:avLst/>
          </a:prstGeom>
          <a:noFill/>
          <a:ln w="76200">
            <a:solidFill>
              <a:srgbClr val="FF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5987" name="Line 3"/>
          <p:cNvSpPr>
            <a:spLocks noChangeShapeType="1"/>
          </p:cNvSpPr>
          <p:nvPr/>
        </p:nvSpPr>
        <p:spPr bwMode="auto">
          <a:xfrm flipH="1" flipV="1">
            <a:off x="7531234" y="1278662"/>
            <a:ext cx="304800" cy="533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7315334" y="1380262"/>
            <a:ext cx="474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>
                <a:solidFill>
                  <a:srgbClr val="FFFF00"/>
                </a:solidFill>
                <a:latin typeface="+mn-lt"/>
                <a:ea typeface="+mn-ea"/>
              </a:rPr>
              <a:t>r</a:t>
            </a:r>
          </a:p>
        </p:txBody>
      </p:sp>
      <p:sp>
        <p:nvSpPr>
          <p:cNvPr id="425989" name="Oval 5"/>
          <p:cNvSpPr>
            <a:spLocks noChangeAspect="1" noChangeArrowheads="1"/>
          </p:cNvSpPr>
          <p:nvPr/>
        </p:nvSpPr>
        <p:spPr bwMode="auto">
          <a:xfrm>
            <a:off x="6881946" y="880200"/>
            <a:ext cx="1863725" cy="1863725"/>
          </a:xfrm>
          <a:prstGeom prst="ellipse">
            <a:avLst/>
          </a:prstGeom>
          <a:gradFill rotWithShape="1">
            <a:gsLst>
              <a:gs pos="0">
                <a:srgbClr val="0099FF">
                  <a:alpha val="60001"/>
                </a:srgbClr>
              </a:gs>
              <a:gs pos="100000">
                <a:srgbClr val="00477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1020763" y="273348"/>
            <a:ext cx="7439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已知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均匀带电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的球体，半径为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R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，带电量为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5991" name="Text Box 7"/>
          <p:cNvSpPr txBox="1">
            <a:spLocks noChangeArrowheads="1"/>
          </p:cNvSpPr>
          <p:nvPr/>
        </p:nvSpPr>
        <p:spPr bwMode="auto">
          <a:xfrm>
            <a:off x="8539296" y="783362"/>
            <a:ext cx="389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 dirty="0">
                <a:solidFill>
                  <a:srgbClr val="FFFFFF"/>
                </a:solidFill>
                <a:latin typeface="+mn-lt"/>
                <a:ea typeface="+mn-ea"/>
              </a:rPr>
              <a:t>R</a:t>
            </a:r>
          </a:p>
        </p:txBody>
      </p:sp>
      <p:sp>
        <p:nvSpPr>
          <p:cNvPr id="425992" name="Text Box 8"/>
          <p:cNvSpPr txBox="1">
            <a:spLocks noChangeArrowheads="1"/>
          </p:cNvSpPr>
          <p:nvPr/>
        </p:nvSpPr>
        <p:spPr bwMode="auto">
          <a:xfrm>
            <a:off x="7097846" y="443637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>
                <a:solidFill>
                  <a:srgbClr val="00FF00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5993" name="Text Box 9"/>
          <p:cNvSpPr txBox="1">
            <a:spLocks noChangeArrowheads="1"/>
          </p:cNvSpPr>
          <p:nvPr/>
        </p:nvSpPr>
        <p:spPr bwMode="auto">
          <a:xfrm>
            <a:off x="1035050" y="776586"/>
            <a:ext cx="447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从球心到无穷远处的电场能量。</a:t>
            </a:r>
          </a:p>
        </p:txBody>
      </p:sp>
      <p:sp>
        <p:nvSpPr>
          <p:cNvPr id="425994" name="Text Box 10"/>
          <p:cNvSpPr txBox="1">
            <a:spLocks noChangeArrowheads="1"/>
          </p:cNvSpPr>
          <p:nvPr/>
        </p:nvSpPr>
        <p:spPr bwMode="auto">
          <a:xfrm>
            <a:off x="358775" y="1471911"/>
            <a:ext cx="2125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解：</a:t>
            </a:r>
          </a:p>
        </p:txBody>
      </p:sp>
      <p:graphicFrame>
        <p:nvGraphicFramePr>
          <p:cNvPr id="42599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86200"/>
              </p:ext>
            </p:extLst>
          </p:nvPr>
        </p:nvGraphicFramePr>
        <p:xfrm>
          <a:off x="8466271" y="2604225"/>
          <a:ext cx="38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3" name="Equation" r:id="rId3" imgW="333248" imgH="371373" progId="Equation.3">
                  <p:embed/>
                </p:oleObj>
              </mc:Choice>
              <mc:Fallback>
                <p:oleObj name="Equation" r:id="rId3" imgW="333248" imgH="3713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6271" y="2604225"/>
                        <a:ext cx="381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8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526349"/>
              </p:ext>
            </p:extLst>
          </p:nvPr>
        </p:nvGraphicFramePr>
        <p:xfrm>
          <a:off x="7129274" y="3246892"/>
          <a:ext cx="18288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4" name="Equation" r:id="rId5" imgW="1781048" imgH="342900" progId="Equation.3">
                  <p:embed/>
                </p:oleObj>
              </mc:Choice>
              <mc:Fallback>
                <p:oleObj name="Equation" r:id="rId5" imgW="1781048" imgH="342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9274" y="3246892"/>
                        <a:ext cx="18288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9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273970"/>
              </p:ext>
            </p:extLst>
          </p:nvPr>
        </p:nvGraphicFramePr>
        <p:xfrm>
          <a:off x="201924" y="4132362"/>
          <a:ext cx="23733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5" name="公式" r:id="rId7" imgW="2324269" imgH="781016" progId="Equation.3">
                  <p:embed/>
                </p:oleObj>
              </mc:Choice>
              <mc:Fallback>
                <p:oleObj name="公式" r:id="rId7" imgW="2324269" imgH="78101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24" y="4132362"/>
                        <a:ext cx="23733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6000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84"/>
              </p:ext>
            </p:extLst>
          </p:nvPr>
        </p:nvGraphicFramePr>
        <p:xfrm>
          <a:off x="2938388" y="4068424"/>
          <a:ext cx="24257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6" name="公式" r:id="rId9" imgW="2381165" imgH="781016" progId="Equation.3">
                  <p:embed/>
                </p:oleObj>
              </mc:Choice>
              <mc:Fallback>
                <p:oleObj name="公式" r:id="rId9" imgW="2381165" imgH="78101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388" y="4068424"/>
                        <a:ext cx="24257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6001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844738"/>
              </p:ext>
            </p:extLst>
          </p:nvPr>
        </p:nvGraphicFramePr>
        <p:xfrm>
          <a:off x="5715000" y="3997780"/>
          <a:ext cx="32480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7" name="Equation" r:id="rId11" imgW="3200400" imgH="914502" progId="Equation.3">
                  <p:embed/>
                </p:oleObj>
              </mc:Choice>
              <mc:Fallback>
                <p:oleObj name="Equation" r:id="rId11" imgW="3200400" imgH="91450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997780"/>
                        <a:ext cx="324802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6002" name="Rectangle 18"/>
          <p:cNvSpPr>
            <a:spLocks noChangeArrowheads="1"/>
          </p:cNvSpPr>
          <p:nvPr/>
        </p:nvSpPr>
        <p:spPr bwMode="auto">
          <a:xfrm>
            <a:off x="357188" y="748011"/>
            <a:ext cx="3135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求：</a:t>
            </a:r>
          </a:p>
        </p:txBody>
      </p:sp>
      <p:sp>
        <p:nvSpPr>
          <p:cNvPr id="426003" name="Rectangle 19"/>
          <p:cNvSpPr>
            <a:spLocks noChangeArrowheads="1"/>
          </p:cNvSpPr>
          <p:nvPr/>
        </p:nvSpPr>
        <p:spPr bwMode="auto">
          <a:xfrm>
            <a:off x="227013" y="260648"/>
            <a:ext cx="225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例</a:t>
            </a:r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1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：</a:t>
            </a:r>
          </a:p>
        </p:txBody>
      </p:sp>
      <p:sp>
        <p:nvSpPr>
          <p:cNvPr id="426004" name="Line 20"/>
          <p:cNvSpPr>
            <a:spLocks noChangeShapeType="1"/>
          </p:cNvSpPr>
          <p:nvPr/>
        </p:nvSpPr>
        <p:spPr bwMode="auto">
          <a:xfrm flipV="1">
            <a:off x="7818571" y="1126262"/>
            <a:ext cx="685800" cy="685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aphicFrame>
        <p:nvGraphicFramePr>
          <p:cNvPr id="426005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235323"/>
              </p:ext>
            </p:extLst>
          </p:nvPr>
        </p:nvGraphicFramePr>
        <p:xfrm>
          <a:off x="7818571" y="2172425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8" name="Equation" r:id="rId13" imgW="295317" imgH="371373" progId="Equation.3">
                  <p:embed/>
                </p:oleObj>
              </mc:Choice>
              <mc:Fallback>
                <p:oleObj name="Equation" r:id="rId13" imgW="295317" imgH="3713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8571" y="2172425"/>
                        <a:ext cx="34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6006" name="Text Box 22"/>
          <p:cNvSpPr txBox="1">
            <a:spLocks noChangeArrowheads="1"/>
          </p:cNvSpPr>
          <p:nvPr/>
        </p:nvSpPr>
        <p:spPr bwMode="auto">
          <a:xfrm>
            <a:off x="762000" y="5235873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u="sng">
                <a:solidFill>
                  <a:srgbClr val="FFFFFF"/>
                </a:solidFill>
                <a:latin typeface="+mn-lt"/>
                <a:ea typeface="+mn-ea"/>
              </a:rPr>
              <a:t>求静电场能量的一般方法：</a:t>
            </a:r>
          </a:p>
        </p:txBody>
      </p:sp>
      <p:sp>
        <p:nvSpPr>
          <p:cNvPr id="426007" name="Rectangle 23"/>
          <p:cNvSpPr>
            <a:spLocks noChangeArrowheads="1"/>
          </p:cNvSpPr>
          <p:nvPr/>
        </p:nvSpPr>
        <p:spPr bwMode="auto">
          <a:xfrm>
            <a:off x="308248" y="576927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求场强</a:t>
            </a:r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分布</a:t>
            </a:r>
          </a:p>
        </p:txBody>
      </p:sp>
      <p:sp>
        <p:nvSpPr>
          <p:cNvPr id="426008" name="Rectangle 24"/>
          <p:cNvSpPr>
            <a:spLocks noChangeArrowheads="1"/>
          </p:cNvSpPr>
          <p:nvPr/>
        </p:nvSpPr>
        <p:spPr bwMode="auto">
          <a:xfrm>
            <a:off x="2620888" y="5769273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定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能量密度</a:t>
            </a:r>
          </a:p>
        </p:txBody>
      </p:sp>
      <p:sp>
        <p:nvSpPr>
          <p:cNvPr id="426009" name="Rectangle 25"/>
          <p:cNvSpPr>
            <a:spLocks noChangeArrowheads="1"/>
          </p:cNvSpPr>
          <p:nvPr/>
        </p:nvSpPr>
        <p:spPr bwMode="auto">
          <a:xfrm>
            <a:off x="5018112" y="5769273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选体积元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26010" name="Rectangle 26"/>
          <p:cNvSpPr>
            <a:spLocks noChangeArrowheads="1"/>
          </p:cNvSpPr>
          <p:nvPr/>
        </p:nvSpPr>
        <p:spPr bwMode="auto">
          <a:xfrm>
            <a:off x="6948264" y="5769273"/>
            <a:ext cx="2130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遍及</a:t>
            </a:r>
            <a:r>
              <a:rPr lang="zh-CN" altLang="en-US" b="1" dirty="0" smtClean="0">
                <a:solidFill>
                  <a:srgbClr val="FFFF00"/>
                </a:solidFill>
                <a:latin typeface="+mn-lt"/>
                <a:ea typeface="+mn-ea"/>
              </a:rPr>
              <a:t>电场</a:t>
            </a:r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空间</a:t>
            </a:r>
          </a:p>
        </p:txBody>
      </p:sp>
      <p:sp>
        <p:nvSpPr>
          <p:cNvPr id="426011" name="AutoShape 27"/>
          <p:cNvSpPr>
            <a:spLocks noChangeArrowheads="1"/>
          </p:cNvSpPr>
          <p:nvPr/>
        </p:nvSpPr>
        <p:spPr bwMode="auto">
          <a:xfrm>
            <a:off x="2051720" y="5845473"/>
            <a:ext cx="447328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2" name="AutoShape 28"/>
          <p:cNvSpPr>
            <a:spLocks noChangeArrowheads="1"/>
          </p:cNvSpPr>
          <p:nvPr/>
        </p:nvSpPr>
        <p:spPr bwMode="auto">
          <a:xfrm>
            <a:off x="4401344" y="5845473"/>
            <a:ext cx="458688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3" name="AutoShape 29"/>
          <p:cNvSpPr>
            <a:spLocks noChangeArrowheads="1"/>
          </p:cNvSpPr>
          <p:nvPr/>
        </p:nvSpPr>
        <p:spPr bwMode="auto">
          <a:xfrm>
            <a:off x="6516216" y="5845473"/>
            <a:ext cx="458788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4" name="AutoShape 30"/>
          <p:cNvSpPr>
            <a:spLocks noChangeArrowheads="1"/>
          </p:cNvSpPr>
          <p:nvPr/>
        </p:nvSpPr>
        <p:spPr bwMode="auto">
          <a:xfrm>
            <a:off x="228600" y="5159673"/>
            <a:ext cx="533400" cy="4572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5" name="Line 31"/>
          <p:cNvSpPr>
            <a:spLocks noChangeShapeType="1"/>
          </p:cNvSpPr>
          <p:nvPr/>
        </p:nvSpPr>
        <p:spPr bwMode="auto">
          <a:xfrm>
            <a:off x="395288" y="6378873"/>
            <a:ext cx="8763000" cy="0"/>
          </a:xfrm>
          <a:prstGeom prst="lin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426016" name="Line 32"/>
          <p:cNvSpPr>
            <a:spLocks noChangeShapeType="1"/>
          </p:cNvSpPr>
          <p:nvPr/>
        </p:nvSpPr>
        <p:spPr bwMode="auto">
          <a:xfrm>
            <a:off x="381000" y="5157192"/>
            <a:ext cx="8763000" cy="0"/>
          </a:xfrm>
          <a:prstGeom prst="lin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985671" y="1508323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由对称性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分析知，电场分布具有球对称性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749185"/>
              </p:ext>
            </p:extLst>
          </p:nvPr>
        </p:nvGraphicFramePr>
        <p:xfrm>
          <a:off x="3490815" y="2067401"/>
          <a:ext cx="298291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39" name="Equation" r:id="rId15" imgW="1371600" imgH="352391" progId="Equation.DSMT4">
                  <p:embed/>
                </p:oleObj>
              </mc:Choice>
              <mc:Fallback>
                <p:oleObj name="Equation" r:id="rId15" imgW="1371600" imgH="35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815" y="2067401"/>
                        <a:ext cx="2982912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132831" y="3231062"/>
            <a:ext cx="128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可得：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7716971" y="1681836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 dirty="0" smtClean="0">
                <a:solidFill>
                  <a:srgbClr val="FFFFFF"/>
                </a:solidFill>
                <a:latin typeface="+mn-lt"/>
                <a:ea typeface="+mn-ea"/>
              </a:rPr>
              <a:t>O</a:t>
            </a:r>
            <a:endParaRPr lang="en-US" altLang="zh-CN" b="1" i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75694" y="1124025"/>
            <a:ext cx="1476227" cy="1404000"/>
            <a:chOff x="6708848" y="1423636"/>
            <a:chExt cx="1476227" cy="1404000"/>
          </a:xfrm>
        </p:grpSpPr>
        <p:sp>
          <p:nvSpPr>
            <p:cNvPr id="37" name="Oval 16"/>
            <p:cNvSpPr>
              <a:spLocks noChangeAspect="1" noChangeArrowheads="1"/>
            </p:cNvSpPr>
            <p:nvPr/>
          </p:nvSpPr>
          <p:spPr bwMode="auto">
            <a:xfrm>
              <a:off x="6708848" y="1423636"/>
              <a:ext cx="1476227" cy="140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Line 93"/>
            <p:cNvSpPr>
              <a:spLocks noChangeShapeType="1"/>
            </p:cNvSpPr>
            <p:nvPr/>
          </p:nvSpPr>
          <p:spPr bwMode="auto">
            <a:xfrm>
              <a:off x="7476775" y="2137073"/>
              <a:ext cx="500062" cy="4349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Text Box 7"/>
            <p:cNvSpPr txBox="1">
              <a:spLocks noChangeArrowheads="1"/>
            </p:cNvSpPr>
            <p:nvPr/>
          </p:nvSpPr>
          <p:spPr bwMode="auto">
            <a:xfrm>
              <a:off x="7676828" y="1969988"/>
              <a:ext cx="30489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 i="1" dirty="0" smtClean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  <a:endParaRPr lang="en-US" altLang="zh-CN" b="1" i="1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  <p:graphicFrame>
        <p:nvGraphicFramePr>
          <p:cNvPr id="4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274071"/>
              </p:ext>
            </p:extLst>
          </p:nvPr>
        </p:nvGraphicFramePr>
        <p:xfrm>
          <a:off x="1065138" y="3009979"/>
          <a:ext cx="29273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40" name="Equation" r:id="rId17" imgW="1346040" imgH="431640" progId="Equation.DSMT4">
                  <p:embed/>
                </p:oleObj>
              </mc:Choice>
              <mc:Fallback>
                <p:oleObj name="Equation" r:id="rId17" imgW="1346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138" y="3009979"/>
                        <a:ext cx="2927350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577266"/>
              </p:ext>
            </p:extLst>
          </p:nvPr>
        </p:nvGraphicFramePr>
        <p:xfrm>
          <a:off x="4120241" y="3032976"/>
          <a:ext cx="28987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41" name="Equation" r:id="rId19" imgW="1333440" imgH="431640" progId="Equation.DSMT4">
                  <p:embed/>
                </p:oleObj>
              </mc:Choice>
              <mc:Fallback>
                <p:oleObj name="Equation" r:id="rId19" imgW="1333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241" y="3032976"/>
                        <a:ext cx="28987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395288" y="2026582"/>
            <a:ext cx="30787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取与球体共球心的高斯面，由高斯定理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17817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2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42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42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000"/>
                                        <p:tgtEl>
                                          <p:spTgt spid="42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42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2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5" dur="300"/>
                                        <p:tgtEl>
                                          <p:spTgt spid="42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26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26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26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1" dur="300"/>
                                        <p:tgtEl>
                                          <p:spTgt spid="42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26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26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426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426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0" dur="1" fill="hold"/>
                                        <p:tgtEl>
                                          <p:spTgt spid="4260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6" grpId="0" animBg="1"/>
      <p:bldP spid="425987" grpId="0" animBg="1"/>
      <p:bldP spid="425988" grpId="0"/>
      <p:bldP spid="425989" grpId="0" animBg="1"/>
      <p:bldP spid="425990" grpId="0" autoUpdateAnimBg="0"/>
      <p:bldP spid="425991" grpId="0" autoUpdateAnimBg="0"/>
      <p:bldP spid="425992" grpId="0" autoUpdateAnimBg="0"/>
      <p:bldP spid="425993" grpId="0" autoUpdateAnimBg="0"/>
      <p:bldP spid="425994" grpId="0" autoUpdateAnimBg="0"/>
      <p:bldP spid="426002" grpId="0" autoUpdateAnimBg="0"/>
      <p:bldP spid="426003" grpId="0" autoUpdateAnimBg="0"/>
      <p:bldP spid="426004" grpId="0" animBg="1"/>
      <p:bldP spid="426006" grpId="0" autoUpdateAnimBg="0"/>
      <p:bldP spid="426007" grpId="0" build="p" autoUpdateAnimBg="0"/>
      <p:bldP spid="426008" grpId="0" autoUpdateAnimBg="0"/>
      <p:bldP spid="426009" grpId="0" autoUpdateAnimBg="0"/>
      <p:bldP spid="426010" grpId="0" autoUpdateAnimBg="0"/>
      <p:bldP spid="426011" grpId="0" animBg="1"/>
      <p:bldP spid="426012" grpId="0" animBg="1"/>
      <p:bldP spid="426013" grpId="0" animBg="1"/>
      <p:bldP spid="426015" grpId="0" animBg="1"/>
      <p:bldP spid="426016" grpId="0" animBg="1"/>
      <p:bldP spid="33" grpId="0" autoUpdateAnimBg="0"/>
      <p:bldP spid="35" grpId="0" autoUpdateAnimBg="0"/>
      <p:bldP spid="36" grpId="0" autoUpdateAnimBg="0"/>
      <p:bldP spid="4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Text Box 2"/>
          <p:cNvSpPr txBox="1">
            <a:spLocks noChangeArrowheads="1"/>
          </p:cNvSpPr>
          <p:nvPr/>
        </p:nvSpPr>
        <p:spPr bwMode="auto">
          <a:xfrm>
            <a:off x="227013" y="260648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例</a:t>
            </a:r>
            <a:r>
              <a:rPr lang="en-US" altLang="zh-CN" b="1">
                <a:solidFill>
                  <a:srgbClr val="00FFFF"/>
                </a:solidFill>
                <a:latin typeface="+mn-lt"/>
                <a:ea typeface="+mn-ea"/>
              </a:rPr>
              <a:t>2</a:t>
            </a:r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：  </a:t>
            </a:r>
          </a:p>
        </p:txBody>
      </p:sp>
      <p:sp>
        <p:nvSpPr>
          <p:cNvPr id="427011" name="Text Box 3"/>
          <p:cNvSpPr txBox="1">
            <a:spLocks noChangeArrowheads="1"/>
          </p:cNvSpPr>
          <p:nvPr/>
        </p:nvSpPr>
        <p:spPr bwMode="auto">
          <a:xfrm>
            <a:off x="906463" y="320973"/>
            <a:ext cx="820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一平行板空气电容器，极板面积为</a:t>
            </a:r>
            <a:r>
              <a:rPr lang="zh-CN" altLang="en-US" b="1" i="1">
                <a:solidFill>
                  <a:srgbClr val="CCCCFF"/>
                </a:solidFill>
                <a:latin typeface="+mn-lt"/>
                <a:ea typeface="+mn-ea"/>
              </a:rPr>
              <a:t> </a:t>
            </a:r>
            <a:r>
              <a:rPr lang="en-US" altLang="zh-CN" b="1" i="1">
                <a:solidFill>
                  <a:srgbClr val="00FF00"/>
                </a:solidFill>
                <a:latin typeface="+mn-lt"/>
                <a:ea typeface="+mn-ea"/>
              </a:rPr>
              <a:t>S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，板间距为</a:t>
            </a:r>
            <a:r>
              <a:rPr lang="en-US" altLang="zh-CN" b="1" i="1">
                <a:solidFill>
                  <a:srgbClr val="00FF00"/>
                </a:solidFill>
                <a:latin typeface="+mn-lt"/>
                <a:ea typeface="+mn-ea"/>
              </a:rPr>
              <a:t>d</a:t>
            </a:r>
            <a:r>
              <a:rPr lang="en-US" altLang="zh-CN" b="1" i="1">
                <a:solidFill>
                  <a:srgbClr val="CCCCFF"/>
                </a:solidFill>
                <a:latin typeface="+mn-lt"/>
                <a:ea typeface="+mn-ea"/>
              </a:rPr>
              <a:t>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，充电至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auto">
          <a:xfrm>
            <a:off x="323850" y="800398"/>
            <a:ext cx="874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带电</a:t>
            </a:r>
            <a:r>
              <a:rPr lang="en-US" altLang="zh-CN" b="1" i="1" dirty="0">
                <a:solidFill>
                  <a:srgbClr val="00FF00"/>
                </a:solidFill>
                <a:latin typeface="+mn-lt"/>
                <a:ea typeface="+mn-ea"/>
              </a:rPr>
              <a:t>Q</a:t>
            </a:r>
            <a:r>
              <a:rPr lang="en-US" altLang="zh-CN" b="1" i="1" dirty="0">
                <a:solidFill>
                  <a:srgbClr val="CCCCFF"/>
                </a:solidFill>
                <a:latin typeface="+mn-lt"/>
                <a:ea typeface="+mn-ea"/>
              </a:rPr>
              <a:t>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后与电源断开。然后用外力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缓慢地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将两极板间距拉到</a:t>
            </a:r>
            <a:r>
              <a:rPr lang="en-US" altLang="zh-CN" b="1" i="1" dirty="0">
                <a:solidFill>
                  <a:srgbClr val="00FF00"/>
                </a:solidFill>
                <a:latin typeface="+mn-lt"/>
                <a:ea typeface="+mn-ea"/>
              </a:rPr>
              <a:t>2d </a:t>
            </a:r>
            <a:r>
              <a:rPr lang="en-US" altLang="zh-CN" b="1" i="1" dirty="0">
                <a:solidFill>
                  <a:srgbClr val="FFFFFF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427013" name="Text Box 5"/>
          <p:cNvSpPr txBox="1">
            <a:spLocks noChangeArrowheads="1"/>
          </p:cNvSpPr>
          <p:nvPr/>
        </p:nvSpPr>
        <p:spPr bwMode="auto">
          <a:xfrm>
            <a:off x="385763" y="1257598"/>
            <a:ext cx="8803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求： </a:t>
            </a:r>
          </a:p>
        </p:txBody>
      </p:sp>
      <p:sp>
        <p:nvSpPr>
          <p:cNvPr id="427014" name="Text Box 6"/>
          <p:cNvSpPr txBox="1">
            <a:spLocks noChangeArrowheads="1"/>
          </p:cNvSpPr>
          <p:nvPr/>
        </p:nvSpPr>
        <p:spPr bwMode="auto">
          <a:xfrm>
            <a:off x="755576" y="1278236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（</a:t>
            </a:r>
            <a:r>
              <a:rPr lang="en-US" altLang="zh-CN" b="1" dirty="0" smtClean="0">
                <a:solidFill>
                  <a:srgbClr val="FFFFFF"/>
                </a:solidFill>
                <a:latin typeface="+mn-lt"/>
                <a:ea typeface="+mn-ea"/>
              </a:rPr>
              <a:t>1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）</a:t>
            </a:r>
            <a:r>
              <a:rPr lang="en-US" altLang="zh-CN" b="1" dirty="0" smtClean="0">
                <a:solidFill>
                  <a:srgbClr val="FFFFFF"/>
                </a:solidFill>
                <a:latin typeface="+mn-lt"/>
                <a:ea typeface="+mn-ea"/>
              </a:rPr>
              <a:t>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电容器能量的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改变；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27015" name="Rectangle 7"/>
          <p:cNvSpPr>
            <a:spLocks noChangeArrowheads="1"/>
          </p:cNvSpPr>
          <p:nvPr/>
        </p:nvSpPr>
        <p:spPr bwMode="auto">
          <a:xfrm>
            <a:off x="4139952" y="1282998"/>
            <a:ext cx="4824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（</a:t>
            </a:r>
            <a:r>
              <a:rPr lang="en-US" altLang="zh-CN" b="1" dirty="0" smtClean="0">
                <a:solidFill>
                  <a:srgbClr val="FFFFFF"/>
                </a:solidFill>
                <a:latin typeface="+mn-lt"/>
                <a:ea typeface="+mn-ea"/>
              </a:rPr>
              <a:t>2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）外力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在作用过程中所作的功</a:t>
            </a:r>
          </a:p>
        </p:txBody>
      </p:sp>
      <p:sp>
        <p:nvSpPr>
          <p:cNvPr id="427016" name="Text Box 8"/>
          <p:cNvSpPr txBox="1">
            <a:spLocks noChangeArrowheads="1"/>
          </p:cNvSpPr>
          <p:nvPr/>
        </p:nvSpPr>
        <p:spPr bwMode="auto">
          <a:xfrm>
            <a:off x="390525" y="1989436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解：</a:t>
            </a:r>
          </a:p>
        </p:txBody>
      </p:sp>
      <p:sp>
        <p:nvSpPr>
          <p:cNvPr id="427017" name="Text Box 9"/>
          <p:cNvSpPr txBox="1">
            <a:spLocks noChangeArrowheads="1"/>
          </p:cNvSpPr>
          <p:nvPr/>
        </p:nvSpPr>
        <p:spPr bwMode="auto">
          <a:xfrm>
            <a:off x="1066800" y="196562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极板间距为</a:t>
            </a:r>
          </a:p>
        </p:txBody>
      </p:sp>
      <p:graphicFrame>
        <p:nvGraphicFramePr>
          <p:cNvPr id="4270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903263"/>
              </p:ext>
            </p:extLst>
          </p:nvPr>
        </p:nvGraphicFramePr>
        <p:xfrm>
          <a:off x="2743200" y="2037061"/>
          <a:ext cx="339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1" name="公式" r:id="rId3" imgW="95165" imgH="133486" progId="Equation.3">
                  <p:embed/>
                </p:oleObj>
              </mc:Choice>
              <mc:Fallback>
                <p:oleObj name="公式" r:id="rId3" imgW="95165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037061"/>
                        <a:ext cx="3397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9" name="Text Box 11"/>
          <p:cNvSpPr txBox="1">
            <a:spLocks noChangeArrowheads="1"/>
          </p:cNvSpPr>
          <p:nvPr/>
        </p:nvSpPr>
        <p:spPr bwMode="auto">
          <a:xfrm>
            <a:off x="3124200" y="1989436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时</a:t>
            </a:r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5334000" y="2205336"/>
            <a:ext cx="685800" cy="204787"/>
          </a:xfrm>
          <a:prstGeom prst="rightArrow">
            <a:avLst>
              <a:gd name="adj1" fmla="val 50000"/>
              <a:gd name="adj2" fmla="val 83721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7021" name="Text Box 13"/>
          <p:cNvSpPr txBox="1">
            <a:spLocks noChangeArrowheads="1"/>
          </p:cNvSpPr>
          <p:nvPr/>
        </p:nvSpPr>
        <p:spPr bwMode="auto">
          <a:xfrm>
            <a:off x="990600" y="2926061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极板间距为</a:t>
            </a:r>
          </a:p>
        </p:txBody>
      </p:sp>
      <p:graphicFrame>
        <p:nvGraphicFramePr>
          <p:cNvPr id="42702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781085"/>
              </p:ext>
            </p:extLst>
          </p:nvPr>
        </p:nvGraphicFramePr>
        <p:xfrm>
          <a:off x="2667000" y="2953048"/>
          <a:ext cx="4651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2" name="公式" r:id="rId5" imgW="171365" imgH="133486" progId="Equation.3">
                  <p:embed/>
                </p:oleObj>
              </mc:Choice>
              <mc:Fallback>
                <p:oleObj name="公式" r:id="rId5" imgW="171365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953048"/>
                        <a:ext cx="4651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23" name="Text Box 15"/>
          <p:cNvSpPr txBox="1">
            <a:spLocks noChangeArrowheads="1"/>
          </p:cNvSpPr>
          <p:nvPr/>
        </p:nvSpPr>
        <p:spPr bwMode="auto">
          <a:xfrm>
            <a:off x="3124200" y="2926061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时</a:t>
            </a:r>
          </a:p>
        </p:txBody>
      </p:sp>
      <p:graphicFrame>
        <p:nvGraphicFramePr>
          <p:cNvPr id="42702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270341"/>
              </p:ext>
            </p:extLst>
          </p:nvPr>
        </p:nvGraphicFramePr>
        <p:xfrm>
          <a:off x="3733800" y="2665711"/>
          <a:ext cx="15255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3" name="公式" r:id="rId7" imgW="590635" imgH="361882" progId="Equation.3">
                  <p:embed/>
                </p:oleObj>
              </mc:Choice>
              <mc:Fallback>
                <p:oleObj name="公式" r:id="rId7" imgW="590635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65711"/>
                        <a:ext cx="15255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5334000" y="3070523"/>
            <a:ext cx="685800" cy="131763"/>
          </a:xfrm>
          <a:prstGeom prst="rightArrow">
            <a:avLst>
              <a:gd name="adj1" fmla="val 50000"/>
              <a:gd name="adj2" fmla="val 130120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4270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62457"/>
              </p:ext>
            </p:extLst>
          </p:nvPr>
        </p:nvGraphicFramePr>
        <p:xfrm>
          <a:off x="6172200" y="2697163"/>
          <a:ext cx="26479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4" name="公式" r:id="rId9" imgW="1066800" imgH="409643" progId="Equation.3">
                  <p:embed/>
                </p:oleObj>
              </mc:Choice>
              <mc:Fallback>
                <p:oleObj name="公式" r:id="rId9" imgW="1066800" imgH="4096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697163"/>
                        <a:ext cx="2647950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3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129410"/>
              </p:ext>
            </p:extLst>
          </p:nvPr>
        </p:nvGraphicFramePr>
        <p:xfrm>
          <a:off x="3733800" y="1760836"/>
          <a:ext cx="14922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5" name="公式" r:id="rId11" imgW="571669" imgH="361882" progId="Equation.3">
                  <p:embed/>
                </p:oleObj>
              </mc:Choice>
              <mc:Fallback>
                <p:oleObj name="公式" r:id="rId11" imgW="571669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760836"/>
                        <a:ext cx="14922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3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109591"/>
              </p:ext>
            </p:extLst>
          </p:nvPr>
        </p:nvGraphicFramePr>
        <p:xfrm>
          <a:off x="6172200" y="1760836"/>
          <a:ext cx="27162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6" name="公式" r:id="rId13" imgW="1095248" imgH="409643" progId="Equation.3">
                  <p:embed/>
                </p:oleObj>
              </mc:Choice>
              <mc:Fallback>
                <p:oleObj name="公式" r:id="rId13" imgW="1095248" imgH="4096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760836"/>
                        <a:ext cx="271621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Rectangle 95"/>
          <p:cNvSpPr>
            <a:spLocks noChangeArrowheads="1"/>
          </p:cNvSpPr>
          <p:nvPr/>
        </p:nvSpPr>
        <p:spPr bwMode="auto">
          <a:xfrm>
            <a:off x="3184270" y="4587122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latin typeface="+mn-lt"/>
                <a:ea typeface="+mn-ea"/>
              </a:rPr>
              <a:t>S</a:t>
            </a:r>
          </a:p>
        </p:txBody>
      </p:sp>
      <p:grpSp>
        <p:nvGrpSpPr>
          <p:cNvPr id="99" name="Group 97"/>
          <p:cNvGrpSpPr>
            <a:grpSpLocks/>
          </p:cNvGrpSpPr>
          <p:nvPr/>
        </p:nvGrpSpPr>
        <p:grpSpPr bwMode="auto">
          <a:xfrm>
            <a:off x="3703383" y="3671135"/>
            <a:ext cx="1725612" cy="2401887"/>
            <a:chOff x="4242" y="538"/>
            <a:chExt cx="1087" cy="2529"/>
          </a:xfrm>
        </p:grpSpPr>
        <p:sp>
          <p:nvSpPr>
            <p:cNvPr id="100" name="Rectangle 98" descr="浅色上对角线"/>
            <p:cNvSpPr>
              <a:spLocks noChangeArrowheads="1"/>
            </p:cNvSpPr>
            <p:nvPr/>
          </p:nvSpPr>
          <p:spPr bwMode="auto">
            <a:xfrm rot="10800000" flipV="1">
              <a:off x="5169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Rectangle 99" descr="浅色上对角线"/>
            <p:cNvSpPr>
              <a:spLocks noChangeArrowheads="1"/>
            </p:cNvSpPr>
            <p:nvPr/>
          </p:nvSpPr>
          <p:spPr bwMode="auto">
            <a:xfrm rot="10800000" flipV="1">
              <a:off x="4242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2" name="Group 100"/>
          <p:cNvGrpSpPr>
            <a:grpSpLocks/>
          </p:cNvGrpSpPr>
          <p:nvPr/>
        </p:nvGrpSpPr>
        <p:grpSpPr bwMode="auto">
          <a:xfrm>
            <a:off x="3646221" y="3601285"/>
            <a:ext cx="358775" cy="2604065"/>
            <a:chOff x="5146" y="679"/>
            <a:chExt cx="226" cy="1955"/>
          </a:xfrm>
        </p:grpSpPr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5146" y="80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5146" y="92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5146" y="117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5146" y="129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5146" y="142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5146" y="105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5146" y="154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5146" y="166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5146" y="179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5146" y="191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5146" y="204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5146" y="67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5146" y="216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5146" y="228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17" name="Group 115"/>
          <p:cNvGrpSpPr>
            <a:grpSpLocks/>
          </p:cNvGrpSpPr>
          <p:nvPr/>
        </p:nvGrpSpPr>
        <p:grpSpPr bwMode="auto">
          <a:xfrm>
            <a:off x="5154370" y="3601285"/>
            <a:ext cx="287338" cy="2607238"/>
            <a:chOff x="4241" y="678"/>
            <a:chExt cx="181" cy="1958"/>
          </a:xfrm>
        </p:grpSpPr>
        <p:sp>
          <p:nvSpPr>
            <p:cNvPr id="118" name="Text Box 116"/>
            <p:cNvSpPr txBox="1">
              <a:spLocks noChangeArrowheads="1"/>
            </p:cNvSpPr>
            <p:nvPr/>
          </p:nvSpPr>
          <p:spPr bwMode="auto">
            <a:xfrm>
              <a:off x="4241" y="80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9" name="Text Box 117"/>
            <p:cNvSpPr txBox="1">
              <a:spLocks noChangeArrowheads="1"/>
            </p:cNvSpPr>
            <p:nvPr/>
          </p:nvSpPr>
          <p:spPr bwMode="auto">
            <a:xfrm>
              <a:off x="4241" y="92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0" name="Text Box 118"/>
            <p:cNvSpPr txBox="1">
              <a:spLocks noChangeArrowheads="1"/>
            </p:cNvSpPr>
            <p:nvPr/>
          </p:nvSpPr>
          <p:spPr bwMode="auto">
            <a:xfrm>
              <a:off x="4241" y="105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1" name="Text Box 119"/>
            <p:cNvSpPr txBox="1">
              <a:spLocks noChangeArrowheads="1"/>
            </p:cNvSpPr>
            <p:nvPr/>
          </p:nvSpPr>
          <p:spPr bwMode="auto">
            <a:xfrm>
              <a:off x="4241" y="117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2" name="Text Box 120"/>
            <p:cNvSpPr txBox="1">
              <a:spLocks noChangeArrowheads="1"/>
            </p:cNvSpPr>
            <p:nvPr/>
          </p:nvSpPr>
          <p:spPr bwMode="auto">
            <a:xfrm>
              <a:off x="4241" y="129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3" name="Text Box 121"/>
            <p:cNvSpPr txBox="1">
              <a:spLocks noChangeArrowheads="1"/>
            </p:cNvSpPr>
            <p:nvPr/>
          </p:nvSpPr>
          <p:spPr bwMode="auto">
            <a:xfrm>
              <a:off x="4241" y="142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4" name="Text Box 122"/>
            <p:cNvSpPr txBox="1">
              <a:spLocks noChangeArrowheads="1"/>
            </p:cNvSpPr>
            <p:nvPr/>
          </p:nvSpPr>
          <p:spPr bwMode="auto">
            <a:xfrm>
              <a:off x="4241" y="154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5" name="Text Box 123"/>
            <p:cNvSpPr txBox="1">
              <a:spLocks noChangeArrowheads="1"/>
            </p:cNvSpPr>
            <p:nvPr/>
          </p:nvSpPr>
          <p:spPr bwMode="auto">
            <a:xfrm>
              <a:off x="4241" y="167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6" name="Text Box 124"/>
            <p:cNvSpPr txBox="1">
              <a:spLocks noChangeArrowheads="1"/>
            </p:cNvSpPr>
            <p:nvPr/>
          </p:nvSpPr>
          <p:spPr bwMode="auto">
            <a:xfrm>
              <a:off x="4241" y="179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7" name="Text Box 125"/>
            <p:cNvSpPr txBox="1">
              <a:spLocks noChangeArrowheads="1"/>
            </p:cNvSpPr>
            <p:nvPr/>
          </p:nvSpPr>
          <p:spPr bwMode="auto">
            <a:xfrm>
              <a:off x="4241" y="191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8" name="Text Box 126"/>
            <p:cNvSpPr txBox="1">
              <a:spLocks noChangeArrowheads="1"/>
            </p:cNvSpPr>
            <p:nvPr/>
          </p:nvSpPr>
          <p:spPr bwMode="auto">
            <a:xfrm>
              <a:off x="4241" y="204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9" name="Text Box 127"/>
            <p:cNvSpPr txBox="1">
              <a:spLocks noChangeArrowheads="1"/>
            </p:cNvSpPr>
            <p:nvPr/>
          </p:nvSpPr>
          <p:spPr bwMode="auto">
            <a:xfrm>
              <a:off x="4241" y="216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30" name="Text Box 128"/>
            <p:cNvSpPr txBox="1">
              <a:spLocks noChangeArrowheads="1"/>
            </p:cNvSpPr>
            <p:nvPr/>
          </p:nvSpPr>
          <p:spPr bwMode="auto">
            <a:xfrm>
              <a:off x="4241" y="2289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31" name="Text Box 129"/>
            <p:cNvSpPr txBox="1">
              <a:spLocks noChangeArrowheads="1"/>
            </p:cNvSpPr>
            <p:nvPr/>
          </p:nvSpPr>
          <p:spPr bwMode="auto">
            <a:xfrm>
              <a:off x="4241" y="67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</p:grpSp>
      <p:graphicFrame>
        <p:nvGraphicFramePr>
          <p:cNvPr id="132" name="Object 1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923242"/>
              </p:ext>
            </p:extLst>
          </p:nvPr>
        </p:nvGraphicFramePr>
        <p:xfrm>
          <a:off x="3090863" y="5365750"/>
          <a:ext cx="6191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7" name="Equation" r:id="rId15" imgW="241200" imgH="152280" progId="Equation.DSMT4">
                  <p:embed/>
                </p:oleObj>
              </mc:Choice>
              <mc:Fallback>
                <p:oleObj name="Equation" r:id="rId15" imgW="241200" imgH="1522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5365750"/>
                        <a:ext cx="6191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680185"/>
              </p:ext>
            </p:extLst>
          </p:nvPr>
        </p:nvGraphicFramePr>
        <p:xfrm>
          <a:off x="5454650" y="5419725"/>
          <a:ext cx="6175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8" name="Equation" r:id="rId17" imgW="241200" imgH="139680" progId="Equation.DSMT4">
                  <p:embed/>
                </p:oleObj>
              </mc:Choice>
              <mc:Fallback>
                <p:oleObj name="Equation" r:id="rId17" imgW="241200" imgH="1396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19725"/>
                        <a:ext cx="6175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" name="Group 132"/>
          <p:cNvGrpSpPr>
            <a:grpSpLocks/>
          </p:cNvGrpSpPr>
          <p:nvPr/>
        </p:nvGrpSpPr>
        <p:grpSpPr bwMode="auto">
          <a:xfrm>
            <a:off x="4049458" y="3883860"/>
            <a:ext cx="1008062" cy="1943100"/>
            <a:chOff x="4105" y="3385"/>
            <a:chExt cx="635" cy="1224"/>
          </a:xfrm>
        </p:grpSpPr>
        <p:sp>
          <p:nvSpPr>
            <p:cNvPr id="135" name="Line 133"/>
            <p:cNvSpPr>
              <a:spLocks noChangeShapeType="1"/>
            </p:cNvSpPr>
            <p:nvPr/>
          </p:nvSpPr>
          <p:spPr bwMode="auto">
            <a:xfrm>
              <a:off x="4105" y="3385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Line 134"/>
            <p:cNvSpPr>
              <a:spLocks noChangeShapeType="1"/>
            </p:cNvSpPr>
            <p:nvPr/>
          </p:nvSpPr>
          <p:spPr bwMode="auto">
            <a:xfrm>
              <a:off x="4105" y="387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Line 135"/>
            <p:cNvSpPr>
              <a:spLocks noChangeShapeType="1"/>
            </p:cNvSpPr>
            <p:nvPr/>
          </p:nvSpPr>
          <p:spPr bwMode="auto">
            <a:xfrm>
              <a:off x="4105" y="436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Line 136"/>
            <p:cNvSpPr>
              <a:spLocks noChangeShapeType="1"/>
            </p:cNvSpPr>
            <p:nvPr/>
          </p:nvSpPr>
          <p:spPr bwMode="auto">
            <a:xfrm>
              <a:off x="4105" y="460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Line 137"/>
            <p:cNvSpPr>
              <a:spLocks noChangeShapeType="1"/>
            </p:cNvSpPr>
            <p:nvPr/>
          </p:nvSpPr>
          <p:spPr bwMode="auto">
            <a:xfrm>
              <a:off x="4105" y="362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Line 138"/>
            <p:cNvSpPr>
              <a:spLocks noChangeShapeType="1"/>
            </p:cNvSpPr>
            <p:nvPr/>
          </p:nvSpPr>
          <p:spPr bwMode="auto">
            <a:xfrm>
              <a:off x="4105" y="411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42" name="Group 140"/>
          <p:cNvGrpSpPr>
            <a:grpSpLocks/>
          </p:cNvGrpSpPr>
          <p:nvPr/>
        </p:nvGrpSpPr>
        <p:grpSpPr bwMode="auto">
          <a:xfrm>
            <a:off x="3971670" y="6080960"/>
            <a:ext cx="1166813" cy="457200"/>
            <a:chOff x="4238" y="2139"/>
            <a:chExt cx="735" cy="288"/>
          </a:xfrm>
        </p:grpSpPr>
        <p:sp>
          <p:nvSpPr>
            <p:cNvPr id="143" name="Rectangle 141"/>
            <p:cNvSpPr>
              <a:spLocks noChangeArrowheads="1"/>
            </p:cNvSpPr>
            <p:nvPr/>
          </p:nvSpPr>
          <p:spPr bwMode="auto">
            <a:xfrm>
              <a:off x="4429" y="213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FFFF"/>
                  </a:solidFill>
                  <a:latin typeface="+mn-lt"/>
                  <a:ea typeface="+mn-ea"/>
                </a:rPr>
                <a:t>d</a:t>
              </a:r>
            </a:p>
          </p:txBody>
        </p:sp>
        <p:sp>
          <p:nvSpPr>
            <p:cNvPr id="144" name="Line 142"/>
            <p:cNvSpPr>
              <a:spLocks noChangeShapeType="1"/>
            </p:cNvSpPr>
            <p:nvPr/>
          </p:nvSpPr>
          <p:spPr bwMode="auto">
            <a:xfrm rot="-5400000">
              <a:off x="4834" y="2156"/>
              <a:ext cx="0" cy="2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5" name="Line 143"/>
            <p:cNvSpPr>
              <a:spLocks noChangeShapeType="1"/>
            </p:cNvSpPr>
            <p:nvPr/>
          </p:nvSpPr>
          <p:spPr bwMode="auto">
            <a:xfrm rot="16200000" flipV="1">
              <a:off x="4377" y="2157"/>
              <a:ext cx="0" cy="27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46" name="Group 144"/>
          <p:cNvGrpSpPr>
            <a:grpSpLocks/>
          </p:cNvGrpSpPr>
          <p:nvPr/>
        </p:nvGrpSpPr>
        <p:grpSpPr bwMode="auto">
          <a:xfrm>
            <a:off x="3954208" y="6123822"/>
            <a:ext cx="1206500" cy="366645"/>
            <a:chOff x="4227" y="2166"/>
            <a:chExt cx="760" cy="394"/>
          </a:xfrm>
        </p:grpSpPr>
        <p:sp>
          <p:nvSpPr>
            <p:cNvPr id="147" name="Line 145"/>
            <p:cNvSpPr>
              <a:spLocks noChangeShapeType="1"/>
            </p:cNvSpPr>
            <p:nvPr/>
          </p:nvSpPr>
          <p:spPr bwMode="auto">
            <a:xfrm rot="-5400000">
              <a:off x="403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8" name="Line 146"/>
            <p:cNvSpPr>
              <a:spLocks noChangeShapeType="1"/>
            </p:cNvSpPr>
            <p:nvPr/>
          </p:nvSpPr>
          <p:spPr bwMode="auto">
            <a:xfrm rot="-5400000">
              <a:off x="479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696913" y="3948743"/>
            <a:ext cx="2286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在拉动极板的过程中极板上带电量不变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377181"/>
              </p:ext>
            </p:extLst>
          </p:nvPr>
        </p:nvGraphicFramePr>
        <p:xfrm>
          <a:off x="4433638" y="3818929"/>
          <a:ext cx="3317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39" name="Equation" r:id="rId19" imgW="152280" imgH="203040" progId="Equation.DSMT4">
                  <p:embed/>
                </p:oleObj>
              </mc:Choice>
              <mc:Fallback>
                <p:oleObj name="Equation" r:id="rId19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638" y="3818929"/>
                        <a:ext cx="3317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971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7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300"/>
                                        <p:tgtEl>
                                          <p:spTgt spid="42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0" dur="3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300"/>
                                        <p:tgtEl>
                                          <p:spTgt spid="42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300"/>
                                        <p:tgtEl>
                                          <p:spTgt spid="42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300"/>
                                        <p:tgtEl>
                                          <p:spTgt spid="427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6" dur="500"/>
                                        <p:tgtEl>
                                          <p:spTgt spid="42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27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42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27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2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0" grpId="0" build="p" autoUpdateAnimBg="0"/>
      <p:bldP spid="427011" grpId="0" autoUpdateAnimBg="0"/>
      <p:bldP spid="427012" grpId="0" autoUpdateAnimBg="0"/>
      <p:bldP spid="427013" grpId="0" build="p" autoUpdateAnimBg="0"/>
      <p:bldP spid="427014" grpId="0" autoUpdateAnimBg="0"/>
      <p:bldP spid="427015" grpId="0" autoUpdateAnimBg="0"/>
      <p:bldP spid="427016" grpId="0" build="p" autoUpdateAnimBg="0"/>
      <p:bldP spid="427017" grpId="0" autoUpdateAnimBg="0"/>
      <p:bldP spid="427019" grpId="0" build="p" autoUpdateAnimBg="0" advAuto="0"/>
      <p:bldP spid="427020" grpId="0" animBg="1"/>
      <p:bldP spid="427021" grpId="0" build="p" autoUpdateAnimBg="0"/>
      <p:bldP spid="427023" grpId="0" build="p" autoUpdateAnimBg="0" advAuto="0"/>
      <p:bldP spid="427025" grpId="0" animBg="1"/>
      <p:bldP spid="97" grpId="0" build="p" autoUpdateAnimBg="0"/>
      <p:bldP spid="7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27" name="Rectangle 19"/>
          <p:cNvSpPr>
            <a:spLocks noChangeArrowheads="1"/>
          </p:cNvSpPr>
          <p:nvPr/>
        </p:nvSpPr>
        <p:spPr bwMode="auto">
          <a:xfrm>
            <a:off x="692150" y="332656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电容器的能量变化</a:t>
            </a:r>
          </a:p>
        </p:txBody>
      </p:sp>
      <p:graphicFrame>
        <p:nvGraphicFramePr>
          <p:cNvPr id="4270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63916"/>
              </p:ext>
            </p:extLst>
          </p:nvPr>
        </p:nvGraphicFramePr>
        <p:xfrm>
          <a:off x="3587750" y="332656"/>
          <a:ext cx="4243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4" name="公式" r:id="rId3" imgW="1743117" imgH="190432" progId="Equation.3">
                  <p:embed/>
                </p:oleObj>
              </mc:Choice>
              <mc:Fallback>
                <p:oleObj name="公式" r:id="rId3" imgW="1743117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0" y="332656"/>
                        <a:ext cx="4243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84944"/>
              </p:ext>
            </p:extLst>
          </p:nvPr>
        </p:nvGraphicFramePr>
        <p:xfrm>
          <a:off x="7816850" y="383456"/>
          <a:ext cx="5715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5" name="公式" r:id="rId5" imgW="190669" imgH="133486" progId="Equation.3">
                  <p:embed/>
                </p:oleObj>
              </mc:Choice>
              <mc:Fallback>
                <p:oleObj name="公式" r:id="rId5" imgW="190669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6850" y="383456"/>
                        <a:ext cx="5715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0" name="Rectangle 22"/>
          <p:cNvSpPr>
            <a:spLocks noChangeArrowheads="1"/>
          </p:cNvSpPr>
          <p:nvPr/>
        </p:nvSpPr>
        <p:spPr bwMode="auto">
          <a:xfrm>
            <a:off x="690563" y="866056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外力在作用过程中所作的功</a:t>
            </a:r>
          </a:p>
        </p:txBody>
      </p:sp>
      <p:graphicFrame>
        <p:nvGraphicFramePr>
          <p:cNvPr id="4270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634858"/>
              </p:ext>
            </p:extLst>
          </p:nvPr>
        </p:nvGraphicFramePr>
        <p:xfrm>
          <a:off x="876300" y="1399456"/>
          <a:ext cx="20129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6" name="公式" r:id="rId7" imgW="676317" imgH="180941" progId="Equation.3">
                  <p:embed/>
                </p:oleObj>
              </mc:Choice>
              <mc:Fallback>
                <p:oleObj name="公式" r:id="rId7" imgW="676317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399456"/>
                        <a:ext cx="20129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381000" y="2085256"/>
            <a:ext cx="2738977" cy="1066800"/>
          </a:xfrm>
          <a:prstGeom prst="wedgeRectCallout">
            <a:avLst>
              <a:gd name="adj1" fmla="val 10162"/>
              <a:gd name="adj2" fmla="val -70389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zh-CN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4270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246802"/>
              </p:ext>
            </p:extLst>
          </p:nvPr>
        </p:nvGraphicFramePr>
        <p:xfrm>
          <a:off x="381000" y="2466256"/>
          <a:ext cx="12192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7" name="公式" r:id="rId9" imgW="533169" imgH="203112" progId="Equation.3">
                  <p:embed/>
                </p:oleObj>
              </mc:Choice>
              <mc:Fallback>
                <p:oleObj name="公式" r:id="rId9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466256"/>
                        <a:ext cx="12192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531071"/>
              </p:ext>
            </p:extLst>
          </p:nvPr>
        </p:nvGraphicFramePr>
        <p:xfrm>
          <a:off x="2819400" y="1356594"/>
          <a:ext cx="2400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8" name="公式" r:id="rId11" imgW="819235" imgH="190432" progId="Equation.3">
                  <p:embed/>
                </p:oleObj>
              </mc:Choice>
              <mc:Fallback>
                <p:oleObj name="公式" r:id="rId11" imgW="819235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356594"/>
                        <a:ext cx="24003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5246688" y="959719"/>
            <a:ext cx="21336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2269 w 21600"/>
              <a:gd name="T25" fmla="*/ 13162 h 21600"/>
              <a:gd name="T26" fmla="*/ 17695 w 21600"/>
              <a:gd name="T27" fmla="*/ 17695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7"/>
                </a:lnTo>
                <a:lnTo>
                  <a:pt x="13162" y="6177"/>
                </a:lnTo>
                <a:lnTo>
                  <a:pt x="13162" y="13162"/>
                </a:lnTo>
                <a:lnTo>
                  <a:pt x="6177" y="13162"/>
                </a:lnTo>
                <a:lnTo>
                  <a:pt x="6177" y="9257"/>
                </a:lnTo>
                <a:lnTo>
                  <a:pt x="0" y="15429"/>
                </a:lnTo>
                <a:lnTo>
                  <a:pt x="6177" y="21600"/>
                </a:lnTo>
                <a:lnTo>
                  <a:pt x="6177" y="17695"/>
                </a:lnTo>
                <a:lnTo>
                  <a:pt x="17695" y="17695"/>
                </a:lnTo>
                <a:lnTo>
                  <a:pt x="17695" y="6177"/>
                </a:lnTo>
                <a:lnTo>
                  <a:pt x="21600" y="6177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427036" name="Rectangle 28"/>
          <p:cNvSpPr>
            <a:spLocks noChangeArrowheads="1"/>
          </p:cNvSpPr>
          <p:nvPr/>
        </p:nvSpPr>
        <p:spPr bwMode="auto">
          <a:xfrm>
            <a:off x="4783957" y="2184661"/>
            <a:ext cx="33887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外力对电容器作的功等于电容器能量的增量</a:t>
            </a:r>
          </a:p>
        </p:txBody>
      </p:sp>
      <p:graphicFrame>
        <p:nvGraphicFramePr>
          <p:cNvPr id="42703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375054"/>
              </p:ext>
            </p:extLst>
          </p:nvPr>
        </p:nvGraphicFramePr>
        <p:xfrm>
          <a:off x="7381875" y="1239119"/>
          <a:ext cx="15335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9" name="公式" r:id="rId13" imgW="600117" imgH="180941" progId="Equation.3">
                  <p:embed/>
                </p:oleObj>
              </mc:Choice>
              <mc:Fallback>
                <p:oleObj name="公式" r:id="rId13" imgW="600117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1239119"/>
                        <a:ext cx="1533525" cy="5413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40" name="Text Box 32"/>
          <p:cNvSpPr txBox="1">
            <a:spLocks noChangeArrowheads="1"/>
          </p:cNvSpPr>
          <p:nvPr/>
        </p:nvSpPr>
        <p:spPr bwMode="auto">
          <a:xfrm>
            <a:off x="1565538" y="3233614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思考</a:t>
            </a:r>
            <a:r>
              <a:rPr lang="en-US" altLang="zh-CN" b="1" dirty="0" smtClean="0">
                <a:solidFill>
                  <a:srgbClr val="00FFFF"/>
                </a:solidFill>
                <a:latin typeface="+mn-lt"/>
                <a:ea typeface="+mn-ea"/>
              </a:rPr>
              <a:t>2</a:t>
            </a:r>
            <a:r>
              <a:rPr lang="zh-CN" altLang="en-US" b="1" dirty="0" smtClean="0">
                <a:solidFill>
                  <a:srgbClr val="00FFFF"/>
                </a:solidFill>
                <a:latin typeface="+mn-lt"/>
                <a:ea typeface="+mn-ea"/>
              </a:rPr>
              <a:t>：  </a:t>
            </a:r>
            <a:endParaRPr lang="zh-CN" altLang="en-US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  <p:sp>
        <p:nvSpPr>
          <p:cNvPr id="427041" name="Text Box 33"/>
          <p:cNvSpPr txBox="1">
            <a:spLocks noChangeArrowheads="1"/>
          </p:cNvSpPr>
          <p:nvPr/>
        </p:nvSpPr>
        <p:spPr bwMode="auto">
          <a:xfrm>
            <a:off x="2486744" y="3212976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若保持极板间电压不变，结果如何？</a:t>
            </a:r>
          </a:p>
        </p:txBody>
      </p:sp>
      <p:graphicFrame>
        <p:nvGraphicFramePr>
          <p:cNvPr id="42704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93478"/>
              </p:ext>
            </p:extLst>
          </p:nvPr>
        </p:nvGraphicFramePr>
        <p:xfrm>
          <a:off x="1577975" y="2237656"/>
          <a:ext cx="10890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0" name="Equation" r:id="rId15" imgW="533169" imgH="431613" progId="Equation.3">
                  <p:embed/>
                </p:oleObj>
              </mc:Choice>
              <mc:Fallback>
                <p:oleObj name="Equation" r:id="rId15" imgW="533169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2237656"/>
                        <a:ext cx="10890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95"/>
          <p:cNvSpPr>
            <a:spLocks noChangeArrowheads="1"/>
          </p:cNvSpPr>
          <p:nvPr/>
        </p:nvSpPr>
        <p:spPr bwMode="auto">
          <a:xfrm>
            <a:off x="3184270" y="4646314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latin typeface="+mn-lt"/>
                <a:ea typeface="+mn-ea"/>
              </a:rPr>
              <a:t>S</a:t>
            </a:r>
          </a:p>
        </p:txBody>
      </p:sp>
      <p:grpSp>
        <p:nvGrpSpPr>
          <p:cNvPr id="85" name="Group 97"/>
          <p:cNvGrpSpPr>
            <a:grpSpLocks/>
          </p:cNvGrpSpPr>
          <p:nvPr/>
        </p:nvGrpSpPr>
        <p:grpSpPr bwMode="auto">
          <a:xfrm>
            <a:off x="3703383" y="3730327"/>
            <a:ext cx="1725612" cy="2401887"/>
            <a:chOff x="4242" y="538"/>
            <a:chExt cx="1087" cy="2529"/>
          </a:xfrm>
        </p:grpSpPr>
        <p:sp>
          <p:nvSpPr>
            <p:cNvPr id="86" name="Rectangle 98" descr="浅色上对角线"/>
            <p:cNvSpPr>
              <a:spLocks noChangeArrowheads="1"/>
            </p:cNvSpPr>
            <p:nvPr/>
          </p:nvSpPr>
          <p:spPr bwMode="auto">
            <a:xfrm rot="10800000" flipV="1">
              <a:off x="5169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Rectangle 99" descr="浅色上对角线"/>
            <p:cNvSpPr>
              <a:spLocks noChangeArrowheads="1"/>
            </p:cNvSpPr>
            <p:nvPr/>
          </p:nvSpPr>
          <p:spPr bwMode="auto">
            <a:xfrm rot="10800000" flipV="1">
              <a:off x="4242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8" name="Group 100"/>
          <p:cNvGrpSpPr>
            <a:grpSpLocks/>
          </p:cNvGrpSpPr>
          <p:nvPr/>
        </p:nvGrpSpPr>
        <p:grpSpPr bwMode="auto">
          <a:xfrm>
            <a:off x="3646221" y="3660477"/>
            <a:ext cx="358775" cy="2604065"/>
            <a:chOff x="5146" y="679"/>
            <a:chExt cx="226" cy="1955"/>
          </a:xfrm>
        </p:grpSpPr>
        <p:sp>
          <p:nvSpPr>
            <p:cNvPr id="89" name="Rectangle 101"/>
            <p:cNvSpPr>
              <a:spLocks noChangeArrowheads="1"/>
            </p:cNvSpPr>
            <p:nvPr/>
          </p:nvSpPr>
          <p:spPr bwMode="auto">
            <a:xfrm>
              <a:off x="5146" y="80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0" name="Rectangle 102"/>
            <p:cNvSpPr>
              <a:spLocks noChangeArrowheads="1"/>
            </p:cNvSpPr>
            <p:nvPr/>
          </p:nvSpPr>
          <p:spPr bwMode="auto">
            <a:xfrm>
              <a:off x="5146" y="92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5146" y="117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2" name="Rectangle 104"/>
            <p:cNvSpPr>
              <a:spLocks noChangeArrowheads="1"/>
            </p:cNvSpPr>
            <p:nvPr/>
          </p:nvSpPr>
          <p:spPr bwMode="auto">
            <a:xfrm>
              <a:off x="5146" y="129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3" name="Rectangle 105"/>
            <p:cNvSpPr>
              <a:spLocks noChangeArrowheads="1"/>
            </p:cNvSpPr>
            <p:nvPr/>
          </p:nvSpPr>
          <p:spPr bwMode="auto">
            <a:xfrm>
              <a:off x="5146" y="142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4" name="Rectangle 106"/>
            <p:cNvSpPr>
              <a:spLocks noChangeArrowheads="1"/>
            </p:cNvSpPr>
            <p:nvPr/>
          </p:nvSpPr>
          <p:spPr bwMode="auto">
            <a:xfrm>
              <a:off x="5146" y="105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5" name="Rectangle 107"/>
            <p:cNvSpPr>
              <a:spLocks noChangeArrowheads="1"/>
            </p:cNvSpPr>
            <p:nvPr/>
          </p:nvSpPr>
          <p:spPr bwMode="auto">
            <a:xfrm>
              <a:off x="5146" y="154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6" name="Rectangle 108"/>
            <p:cNvSpPr>
              <a:spLocks noChangeArrowheads="1"/>
            </p:cNvSpPr>
            <p:nvPr/>
          </p:nvSpPr>
          <p:spPr bwMode="auto">
            <a:xfrm>
              <a:off x="5146" y="166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7" name="Rectangle 109"/>
            <p:cNvSpPr>
              <a:spLocks noChangeArrowheads="1"/>
            </p:cNvSpPr>
            <p:nvPr/>
          </p:nvSpPr>
          <p:spPr bwMode="auto">
            <a:xfrm>
              <a:off x="5146" y="179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8" name="Rectangle 110"/>
            <p:cNvSpPr>
              <a:spLocks noChangeArrowheads="1"/>
            </p:cNvSpPr>
            <p:nvPr/>
          </p:nvSpPr>
          <p:spPr bwMode="auto">
            <a:xfrm>
              <a:off x="5146" y="191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9" name="Rectangle 111"/>
            <p:cNvSpPr>
              <a:spLocks noChangeArrowheads="1"/>
            </p:cNvSpPr>
            <p:nvPr/>
          </p:nvSpPr>
          <p:spPr bwMode="auto">
            <a:xfrm>
              <a:off x="5146" y="204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auto">
            <a:xfrm>
              <a:off x="5146" y="67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/>
          </p:nvSpPr>
          <p:spPr bwMode="auto">
            <a:xfrm>
              <a:off x="5146" y="216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2" name="Rectangle 114"/>
            <p:cNvSpPr>
              <a:spLocks noChangeArrowheads="1"/>
            </p:cNvSpPr>
            <p:nvPr/>
          </p:nvSpPr>
          <p:spPr bwMode="auto">
            <a:xfrm>
              <a:off x="5146" y="228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3" name="Group 115"/>
          <p:cNvGrpSpPr>
            <a:grpSpLocks/>
          </p:cNvGrpSpPr>
          <p:nvPr/>
        </p:nvGrpSpPr>
        <p:grpSpPr bwMode="auto">
          <a:xfrm>
            <a:off x="5154370" y="3660477"/>
            <a:ext cx="287338" cy="2607238"/>
            <a:chOff x="4241" y="678"/>
            <a:chExt cx="181" cy="1958"/>
          </a:xfrm>
        </p:grpSpPr>
        <p:sp>
          <p:nvSpPr>
            <p:cNvPr id="104" name="Text Box 116"/>
            <p:cNvSpPr txBox="1">
              <a:spLocks noChangeArrowheads="1"/>
            </p:cNvSpPr>
            <p:nvPr/>
          </p:nvSpPr>
          <p:spPr bwMode="auto">
            <a:xfrm>
              <a:off x="4241" y="80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5" name="Text Box 117"/>
            <p:cNvSpPr txBox="1">
              <a:spLocks noChangeArrowheads="1"/>
            </p:cNvSpPr>
            <p:nvPr/>
          </p:nvSpPr>
          <p:spPr bwMode="auto">
            <a:xfrm>
              <a:off x="4241" y="92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6" name="Text Box 118"/>
            <p:cNvSpPr txBox="1">
              <a:spLocks noChangeArrowheads="1"/>
            </p:cNvSpPr>
            <p:nvPr/>
          </p:nvSpPr>
          <p:spPr bwMode="auto">
            <a:xfrm>
              <a:off x="4241" y="105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7" name="Text Box 119"/>
            <p:cNvSpPr txBox="1">
              <a:spLocks noChangeArrowheads="1"/>
            </p:cNvSpPr>
            <p:nvPr/>
          </p:nvSpPr>
          <p:spPr bwMode="auto">
            <a:xfrm>
              <a:off x="4241" y="117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8" name="Text Box 120"/>
            <p:cNvSpPr txBox="1">
              <a:spLocks noChangeArrowheads="1"/>
            </p:cNvSpPr>
            <p:nvPr/>
          </p:nvSpPr>
          <p:spPr bwMode="auto">
            <a:xfrm>
              <a:off x="4241" y="129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9" name="Text Box 121"/>
            <p:cNvSpPr txBox="1">
              <a:spLocks noChangeArrowheads="1"/>
            </p:cNvSpPr>
            <p:nvPr/>
          </p:nvSpPr>
          <p:spPr bwMode="auto">
            <a:xfrm>
              <a:off x="4241" y="142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0" name="Text Box 122"/>
            <p:cNvSpPr txBox="1">
              <a:spLocks noChangeArrowheads="1"/>
            </p:cNvSpPr>
            <p:nvPr/>
          </p:nvSpPr>
          <p:spPr bwMode="auto">
            <a:xfrm>
              <a:off x="4241" y="154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1" name="Text Box 123"/>
            <p:cNvSpPr txBox="1">
              <a:spLocks noChangeArrowheads="1"/>
            </p:cNvSpPr>
            <p:nvPr/>
          </p:nvSpPr>
          <p:spPr bwMode="auto">
            <a:xfrm>
              <a:off x="4241" y="167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2" name="Text Box 124"/>
            <p:cNvSpPr txBox="1">
              <a:spLocks noChangeArrowheads="1"/>
            </p:cNvSpPr>
            <p:nvPr/>
          </p:nvSpPr>
          <p:spPr bwMode="auto">
            <a:xfrm>
              <a:off x="4241" y="179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3" name="Text Box 125"/>
            <p:cNvSpPr txBox="1">
              <a:spLocks noChangeArrowheads="1"/>
            </p:cNvSpPr>
            <p:nvPr/>
          </p:nvSpPr>
          <p:spPr bwMode="auto">
            <a:xfrm>
              <a:off x="4241" y="191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4" name="Text Box 126"/>
            <p:cNvSpPr txBox="1">
              <a:spLocks noChangeArrowheads="1"/>
            </p:cNvSpPr>
            <p:nvPr/>
          </p:nvSpPr>
          <p:spPr bwMode="auto">
            <a:xfrm>
              <a:off x="4241" y="204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5" name="Text Box 127"/>
            <p:cNvSpPr txBox="1">
              <a:spLocks noChangeArrowheads="1"/>
            </p:cNvSpPr>
            <p:nvPr/>
          </p:nvSpPr>
          <p:spPr bwMode="auto">
            <a:xfrm>
              <a:off x="4241" y="216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6" name="Text Box 128"/>
            <p:cNvSpPr txBox="1">
              <a:spLocks noChangeArrowheads="1"/>
            </p:cNvSpPr>
            <p:nvPr/>
          </p:nvSpPr>
          <p:spPr bwMode="auto">
            <a:xfrm>
              <a:off x="4241" y="2289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7" name="Text Box 129"/>
            <p:cNvSpPr txBox="1">
              <a:spLocks noChangeArrowheads="1"/>
            </p:cNvSpPr>
            <p:nvPr/>
          </p:nvSpPr>
          <p:spPr bwMode="auto">
            <a:xfrm>
              <a:off x="4241" y="67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</p:grpSp>
      <p:graphicFrame>
        <p:nvGraphicFramePr>
          <p:cNvPr id="118" name="Object 1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009586"/>
              </p:ext>
            </p:extLst>
          </p:nvPr>
        </p:nvGraphicFramePr>
        <p:xfrm>
          <a:off x="3090863" y="5424488"/>
          <a:ext cx="6191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1" name="Equation" r:id="rId17" imgW="241200" imgH="152280" progId="Equation.DSMT4">
                  <p:embed/>
                </p:oleObj>
              </mc:Choice>
              <mc:Fallback>
                <p:oleObj name="Equation" r:id="rId17" imgW="241200" imgH="1522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5424488"/>
                        <a:ext cx="6191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068212"/>
              </p:ext>
            </p:extLst>
          </p:nvPr>
        </p:nvGraphicFramePr>
        <p:xfrm>
          <a:off x="5454650" y="5480050"/>
          <a:ext cx="61753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2" name="Equation" r:id="rId19" imgW="241200" imgH="139680" progId="Equation.DSMT4">
                  <p:embed/>
                </p:oleObj>
              </mc:Choice>
              <mc:Fallback>
                <p:oleObj name="Equation" r:id="rId19" imgW="241200" imgH="1396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80050"/>
                        <a:ext cx="617538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" name="Group 132"/>
          <p:cNvGrpSpPr>
            <a:grpSpLocks/>
          </p:cNvGrpSpPr>
          <p:nvPr/>
        </p:nvGrpSpPr>
        <p:grpSpPr bwMode="auto">
          <a:xfrm>
            <a:off x="4049458" y="3943052"/>
            <a:ext cx="1008062" cy="1943100"/>
            <a:chOff x="4105" y="3385"/>
            <a:chExt cx="635" cy="1224"/>
          </a:xfrm>
        </p:grpSpPr>
        <p:sp>
          <p:nvSpPr>
            <p:cNvPr id="121" name="Line 133"/>
            <p:cNvSpPr>
              <a:spLocks noChangeShapeType="1"/>
            </p:cNvSpPr>
            <p:nvPr/>
          </p:nvSpPr>
          <p:spPr bwMode="auto">
            <a:xfrm>
              <a:off x="4105" y="3385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2" name="Line 134"/>
            <p:cNvSpPr>
              <a:spLocks noChangeShapeType="1"/>
            </p:cNvSpPr>
            <p:nvPr/>
          </p:nvSpPr>
          <p:spPr bwMode="auto">
            <a:xfrm>
              <a:off x="4105" y="387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3" name="Line 135"/>
            <p:cNvSpPr>
              <a:spLocks noChangeShapeType="1"/>
            </p:cNvSpPr>
            <p:nvPr/>
          </p:nvSpPr>
          <p:spPr bwMode="auto">
            <a:xfrm>
              <a:off x="4105" y="436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4" name="Line 136"/>
            <p:cNvSpPr>
              <a:spLocks noChangeShapeType="1"/>
            </p:cNvSpPr>
            <p:nvPr/>
          </p:nvSpPr>
          <p:spPr bwMode="auto">
            <a:xfrm>
              <a:off x="4105" y="460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5" name="Line 137"/>
            <p:cNvSpPr>
              <a:spLocks noChangeShapeType="1"/>
            </p:cNvSpPr>
            <p:nvPr/>
          </p:nvSpPr>
          <p:spPr bwMode="auto">
            <a:xfrm>
              <a:off x="4105" y="362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Line 138"/>
            <p:cNvSpPr>
              <a:spLocks noChangeShapeType="1"/>
            </p:cNvSpPr>
            <p:nvPr/>
          </p:nvSpPr>
          <p:spPr bwMode="auto">
            <a:xfrm>
              <a:off x="4105" y="411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28" name="Group 140"/>
          <p:cNvGrpSpPr>
            <a:grpSpLocks/>
          </p:cNvGrpSpPr>
          <p:nvPr/>
        </p:nvGrpSpPr>
        <p:grpSpPr bwMode="auto">
          <a:xfrm>
            <a:off x="3971670" y="6140152"/>
            <a:ext cx="1166813" cy="457200"/>
            <a:chOff x="4238" y="2139"/>
            <a:chExt cx="735" cy="288"/>
          </a:xfrm>
        </p:grpSpPr>
        <p:sp>
          <p:nvSpPr>
            <p:cNvPr id="129" name="Rectangle 141"/>
            <p:cNvSpPr>
              <a:spLocks noChangeArrowheads="1"/>
            </p:cNvSpPr>
            <p:nvPr/>
          </p:nvSpPr>
          <p:spPr bwMode="auto">
            <a:xfrm>
              <a:off x="4429" y="213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FFFF"/>
                  </a:solidFill>
                  <a:latin typeface="+mn-lt"/>
                  <a:ea typeface="+mn-ea"/>
                </a:rPr>
                <a:t>d</a:t>
              </a:r>
            </a:p>
          </p:txBody>
        </p:sp>
        <p:sp>
          <p:nvSpPr>
            <p:cNvPr id="130" name="Line 142"/>
            <p:cNvSpPr>
              <a:spLocks noChangeShapeType="1"/>
            </p:cNvSpPr>
            <p:nvPr/>
          </p:nvSpPr>
          <p:spPr bwMode="auto">
            <a:xfrm rot="-5400000">
              <a:off x="4834" y="2156"/>
              <a:ext cx="0" cy="2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Line 143"/>
            <p:cNvSpPr>
              <a:spLocks noChangeShapeType="1"/>
            </p:cNvSpPr>
            <p:nvPr/>
          </p:nvSpPr>
          <p:spPr bwMode="auto">
            <a:xfrm rot="16200000" flipV="1">
              <a:off x="4377" y="2157"/>
              <a:ext cx="0" cy="27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32" name="Group 144"/>
          <p:cNvGrpSpPr>
            <a:grpSpLocks/>
          </p:cNvGrpSpPr>
          <p:nvPr/>
        </p:nvGrpSpPr>
        <p:grpSpPr bwMode="auto">
          <a:xfrm>
            <a:off x="3954208" y="6183014"/>
            <a:ext cx="1206500" cy="366645"/>
            <a:chOff x="4227" y="2166"/>
            <a:chExt cx="760" cy="394"/>
          </a:xfrm>
        </p:grpSpPr>
        <p:sp>
          <p:nvSpPr>
            <p:cNvPr id="133" name="Line 145"/>
            <p:cNvSpPr>
              <a:spLocks noChangeShapeType="1"/>
            </p:cNvSpPr>
            <p:nvPr/>
          </p:nvSpPr>
          <p:spPr bwMode="auto">
            <a:xfrm rot="-5400000">
              <a:off x="403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Line 146"/>
            <p:cNvSpPr>
              <a:spLocks noChangeShapeType="1"/>
            </p:cNvSpPr>
            <p:nvPr/>
          </p:nvSpPr>
          <p:spPr bwMode="auto">
            <a:xfrm rot="-5400000">
              <a:off x="479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6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374348"/>
              </p:ext>
            </p:extLst>
          </p:nvPr>
        </p:nvGraphicFramePr>
        <p:xfrm>
          <a:off x="4433638" y="3818929"/>
          <a:ext cx="3317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3" name="Equation" r:id="rId21" imgW="152280" imgH="203040" progId="Equation.DSMT4">
                  <p:embed/>
                </p:oleObj>
              </mc:Choice>
              <mc:Fallback>
                <p:oleObj name="Equation" r:id="rId21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638" y="3818929"/>
                        <a:ext cx="3317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887790"/>
              </p:ext>
            </p:extLst>
          </p:nvPr>
        </p:nvGraphicFramePr>
        <p:xfrm>
          <a:off x="6248900" y="3888915"/>
          <a:ext cx="15478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4" name="Equation" r:id="rId23" imgW="711000" imgH="393480" progId="Equation.DSMT4">
                  <p:embed/>
                </p:oleObj>
              </mc:Choice>
              <mc:Fallback>
                <p:oleObj name="Equation" r:id="rId23" imgW="711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900" y="3888915"/>
                        <a:ext cx="15478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93334"/>
              </p:ext>
            </p:extLst>
          </p:nvPr>
        </p:nvGraphicFramePr>
        <p:xfrm>
          <a:off x="6029325" y="4786313"/>
          <a:ext cx="196373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5" name="Equation" r:id="rId25" imgW="901440" imgH="393480" progId="Equation.DSMT4">
                  <p:embed/>
                </p:oleObj>
              </mc:Choice>
              <mc:Fallback>
                <p:oleObj name="Equation" r:id="rId25" imgW="901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325" y="4786313"/>
                        <a:ext cx="1963738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229849"/>
              </p:ext>
            </p:extLst>
          </p:nvPr>
        </p:nvGraphicFramePr>
        <p:xfrm>
          <a:off x="6291263" y="5826125"/>
          <a:ext cx="14382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6" name="Equation" r:id="rId27" imgW="660240" imgH="228600" progId="Equation.DSMT4">
                  <p:embed/>
                </p:oleObj>
              </mc:Choice>
              <mc:Fallback>
                <p:oleObj name="Equation" r:id="rId27" imgW="66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5826125"/>
                        <a:ext cx="143827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33"/>
          <p:cNvSpPr txBox="1">
            <a:spLocks noChangeArrowheads="1"/>
          </p:cNvSpPr>
          <p:nvPr/>
        </p:nvSpPr>
        <p:spPr bwMode="auto">
          <a:xfrm>
            <a:off x="411497" y="3869208"/>
            <a:ext cx="19118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思考</a:t>
            </a:r>
            <a:r>
              <a:rPr lang="en-US" altLang="zh-CN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：</a:t>
            </a:r>
            <a:r>
              <a:rPr lang="zh-CN" altLang="en-US" b="1" dirty="0" smtClean="0">
                <a:solidFill>
                  <a:srgbClr val="FFFFFF"/>
                </a:solidFill>
                <a:latin typeface="+mn-lt"/>
                <a:ea typeface="+mn-ea"/>
              </a:rPr>
              <a:t>平行板电容器一个极板受力多大？</a:t>
            </a:r>
            <a:endParaRPr lang="zh-CN" altLang="en-US" b="1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30105"/>
              </p:ext>
            </p:extLst>
          </p:nvPr>
        </p:nvGraphicFramePr>
        <p:xfrm>
          <a:off x="501771" y="5437369"/>
          <a:ext cx="12969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7" name="Equation" r:id="rId29" imgW="596880" imgH="203040" progId="Equation.DSMT4">
                  <p:embed/>
                </p:oleObj>
              </mc:Choice>
              <mc:Fallback>
                <p:oleObj name="Equation" r:id="rId29" imgW="596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71" y="5437369"/>
                        <a:ext cx="12969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602696"/>
              </p:ext>
            </p:extLst>
          </p:nvPr>
        </p:nvGraphicFramePr>
        <p:xfrm>
          <a:off x="346075" y="5948363"/>
          <a:ext cx="16827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8" name="Equation" r:id="rId31" imgW="774360" imgH="203040" progId="Equation.DSMT4">
                  <p:embed/>
                </p:oleObj>
              </mc:Choice>
              <mc:Fallback>
                <p:oleObj name="Equation" r:id="rId31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5948363"/>
                        <a:ext cx="16827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914463"/>
              </p:ext>
            </p:extLst>
          </p:nvPr>
        </p:nvGraphicFramePr>
        <p:xfrm>
          <a:off x="2711599" y="2459693"/>
          <a:ext cx="373200" cy="59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89" name="Equation" r:id="rId33" imgW="126720" imgH="190440" progId="Equation.DSMT4">
                  <p:embed/>
                </p:oleObj>
              </mc:Choice>
              <mc:Fallback>
                <p:oleObj name="Equation" r:id="rId33" imgW="12672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599" y="2459693"/>
                        <a:ext cx="373200" cy="59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103567"/>
              </p:ext>
            </p:extLst>
          </p:nvPr>
        </p:nvGraphicFramePr>
        <p:xfrm>
          <a:off x="729834" y="2224388"/>
          <a:ext cx="2342575" cy="92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90" name="Equation" r:id="rId35" imgW="990360" imgH="431640" progId="Equation.DSMT4">
                  <p:embed/>
                </p:oleObj>
              </mc:Choice>
              <mc:Fallback>
                <p:oleObj name="Equation" r:id="rId35" imgW="990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834" y="2224388"/>
                        <a:ext cx="2342575" cy="926598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6676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2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427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42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2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2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427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 fill="hold"/>
                                        <p:tgtEl>
                                          <p:spTgt spid="427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300" fill="hold"/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300" fill="hold"/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300"/>
                                        <p:tgtEl>
                                          <p:spTgt spid="427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27" grpId="0" autoUpdateAnimBg="0"/>
      <p:bldP spid="427030" grpId="0" build="p" autoUpdateAnimBg="0"/>
      <p:bldP spid="427032" grpId="0" animBg="1" autoUpdateAnimBg="0"/>
      <p:bldP spid="427035" grpId="0" animBg="1"/>
      <p:bldP spid="427036" grpId="0" autoUpdateAnimBg="0"/>
      <p:bldP spid="427040" grpId="0" build="p" autoUpdateAnimBg="0"/>
      <p:bldP spid="427041" grpId="0" autoUpdateAnimBg="0"/>
      <p:bldP spid="84" grpId="0" build="p" autoUpdateAnimBg="0"/>
      <p:bldP spid="73" grpId="0" autoUpdateAnimBg="0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14434</TotalTime>
  <Words>1098</Words>
  <Application>Microsoft Office PowerPoint</Application>
  <PresentationFormat>全屏显示(4:3)</PresentationFormat>
  <Paragraphs>209</Paragraphs>
  <Slides>15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华文仿宋</vt:lpstr>
      <vt:lpstr>宋体</vt:lpstr>
      <vt:lpstr>Arial</vt:lpstr>
      <vt:lpstr>Symbol</vt:lpstr>
      <vt:lpstr>Times New Roman</vt:lpstr>
      <vt:lpstr>3_默认设计模板</vt:lpstr>
      <vt:lpstr>Equation</vt:lpstr>
      <vt:lpstr>公式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Relativity</dc:title>
  <dc:creator>Chenwei Jiang</dc:creator>
  <cp:lastModifiedBy>jiangcw</cp:lastModifiedBy>
  <cp:revision>1098</cp:revision>
  <cp:lastPrinted>2019-05-10T02:42:01Z</cp:lastPrinted>
  <dcterms:created xsi:type="dcterms:W3CDTF">2002-06-18T00:43:24Z</dcterms:created>
  <dcterms:modified xsi:type="dcterms:W3CDTF">2022-05-16T09:38:00Z</dcterms:modified>
</cp:coreProperties>
</file>